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60" r:id="rId5"/>
    <p:sldId id="262" r:id="rId6"/>
    <p:sldId id="263" r:id="rId7"/>
    <p:sldId id="264" r:id="rId8"/>
    <p:sldId id="265" r:id="rId9"/>
    <p:sldId id="266"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p:cViewPr varScale="1">
        <p:scale>
          <a:sx n="105" d="100"/>
          <a:sy n="105" d="100"/>
        </p:scale>
        <p:origin x="77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ggie, Debbie" userId="060b0655-5525-4510-8aa1-f443cec5c47c" providerId="ADAL" clId="{ECC4E974-548D-468D-B7C3-CE1DA8B4F50B}"/>
    <pc:docChg chg="undo custSel modSld">
      <pc:chgData name="Heggie, Debbie" userId="060b0655-5525-4510-8aa1-f443cec5c47c" providerId="ADAL" clId="{ECC4E974-548D-468D-B7C3-CE1DA8B4F50B}" dt="2025-02-24T17:44:27.822" v="55" actId="5793"/>
      <pc:docMkLst>
        <pc:docMk/>
      </pc:docMkLst>
      <pc:sldChg chg="modSp mod">
        <pc:chgData name="Heggie, Debbie" userId="060b0655-5525-4510-8aa1-f443cec5c47c" providerId="ADAL" clId="{ECC4E974-548D-468D-B7C3-CE1DA8B4F50B}" dt="2025-02-24T17:38:28.922" v="48" actId="27636"/>
        <pc:sldMkLst>
          <pc:docMk/>
          <pc:sldMk cId="3849307036" sldId="259"/>
        </pc:sldMkLst>
        <pc:spChg chg="mod">
          <ac:chgData name="Heggie, Debbie" userId="060b0655-5525-4510-8aa1-f443cec5c47c" providerId="ADAL" clId="{ECC4E974-548D-468D-B7C3-CE1DA8B4F50B}" dt="2025-02-24T17:38:28.922" v="48" actId="27636"/>
          <ac:spMkLst>
            <pc:docMk/>
            <pc:sldMk cId="3849307036" sldId="259"/>
            <ac:spMk id="3" creationId="{1BDB306A-0A26-FA38-01D1-7D24325396A7}"/>
          </ac:spMkLst>
        </pc:spChg>
      </pc:sldChg>
      <pc:sldChg chg="modSp mod">
        <pc:chgData name="Heggie, Debbie" userId="060b0655-5525-4510-8aa1-f443cec5c47c" providerId="ADAL" clId="{ECC4E974-548D-468D-B7C3-CE1DA8B4F50B}" dt="2025-02-24T17:38:14.930" v="43" actId="27636"/>
        <pc:sldMkLst>
          <pc:docMk/>
          <pc:sldMk cId="990475413" sldId="260"/>
        </pc:sldMkLst>
        <pc:spChg chg="mod">
          <ac:chgData name="Heggie, Debbie" userId="060b0655-5525-4510-8aa1-f443cec5c47c" providerId="ADAL" clId="{ECC4E974-548D-468D-B7C3-CE1DA8B4F50B}" dt="2025-02-24T17:38:14.930" v="43" actId="27636"/>
          <ac:spMkLst>
            <pc:docMk/>
            <pc:sldMk cId="990475413" sldId="260"/>
            <ac:spMk id="3" creationId="{48DA544C-C4B3-BD74-0B1E-BD29B921D9DE}"/>
          </ac:spMkLst>
        </pc:spChg>
      </pc:sldChg>
      <pc:sldChg chg="modSp mod">
        <pc:chgData name="Heggie, Debbie" userId="060b0655-5525-4510-8aa1-f443cec5c47c" providerId="ADAL" clId="{ECC4E974-548D-468D-B7C3-CE1DA8B4F50B}" dt="2025-02-24T17:38:10.296" v="41" actId="1036"/>
        <pc:sldMkLst>
          <pc:docMk/>
          <pc:sldMk cId="2062041406" sldId="262"/>
        </pc:sldMkLst>
        <pc:spChg chg="mod">
          <ac:chgData name="Heggie, Debbie" userId="060b0655-5525-4510-8aa1-f443cec5c47c" providerId="ADAL" clId="{ECC4E974-548D-468D-B7C3-CE1DA8B4F50B}" dt="2025-02-24T17:38:10.296" v="41" actId="1036"/>
          <ac:spMkLst>
            <pc:docMk/>
            <pc:sldMk cId="2062041406" sldId="262"/>
            <ac:spMk id="3" creationId="{A15E2C57-4455-9CB7-4BEE-F23535487466}"/>
          </ac:spMkLst>
        </pc:spChg>
      </pc:sldChg>
      <pc:sldChg chg="modSp mod">
        <pc:chgData name="Heggie, Debbie" userId="060b0655-5525-4510-8aa1-f443cec5c47c" providerId="ADAL" clId="{ECC4E974-548D-468D-B7C3-CE1DA8B4F50B}" dt="2025-02-24T17:37:52.119" v="21" actId="27636"/>
        <pc:sldMkLst>
          <pc:docMk/>
          <pc:sldMk cId="231680418" sldId="263"/>
        </pc:sldMkLst>
        <pc:spChg chg="mod">
          <ac:chgData name="Heggie, Debbie" userId="060b0655-5525-4510-8aa1-f443cec5c47c" providerId="ADAL" clId="{ECC4E974-548D-468D-B7C3-CE1DA8B4F50B}" dt="2025-02-24T17:37:52.119" v="21" actId="27636"/>
          <ac:spMkLst>
            <pc:docMk/>
            <pc:sldMk cId="231680418" sldId="263"/>
            <ac:spMk id="3" creationId="{0FE131D3-464F-7DA9-7958-CCA9ABE2251A}"/>
          </ac:spMkLst>
        </pc:spChg>
      </pc:sldChg>
      <pc:sldChg chg="modSp mod">
        <pc:chgData name="Heggie, Debbie" userId="060b0655-5525-4510-8aa1-f443cec5c47c" providerId="ADAL" clId="{ECC4E974-548D-468D-B7C3-CE1DA8B4F50B}" dt="2025-02-24T17:36:56.487" v="12" actId="255"/>
        <pc:sldMkLst>
          <pc:docMk/>
          <pc:sldMk cId="1577483484" sldId="264"/>
        </pc:sldMkLst>
        <pc:spChg chg="mod">
          <ac:chgData name="Heggie, Debbie" userId="060b0655-5525-4510-8aa1-f443cec5c47c" providerId="ADAL" clId="{ECC4E974-548D-468D-B7C3-CE1DA8B4F50B}" dt="2025-02-24T17:36:56.487" v="12" actId="255"/>
          <ac:spMkLst>
            <pc:docMk/>
            <pc:sldMk cId="1577483484" sldId="264"/>
            <ac:spMk id="3" creationId="{C247384C-D202-98DF-8CB7-FE9E353C0B50}"/>
          </ac:spMkLst>
        </pc:spChg>
      </pc:sldChg>
      <pc:sldChg chg="modSp mod">
        <pc:chgData name="Heggie, Debbie" userId="060b0655-5525-4510-8aa1-f443cec5c47c" providerId="ADAL" clId="{ECC4E974-548D-468D-B7C3-CE1DA8B4F50B}" dt="2025-02-24T17:37:07.199" v="13" actId="255"/>
        <pc:sldMkLst>
          <pc:docMk/>
          <pc:sldMk cId="2161779118" sldId="265"/>
        </pc:sldMkLst>
        <pc:spChg chg="mod">
          <ac:chgData name="Heggie, Debbie" userId="060b0655-5525-4510-8aa1-f443cec5c47c" providerId="ADAL" clId="{ECC4E974-548D-468D-B7C3-CE1DA8B4F50B}" dt="2025-02-24T17:37:07.199" v="13" actId="255"/>
          <ac:spMkLst>
            <pc:docMk/>
            <pc:sldMk cId="2161779118" sldId="265"/>
            <ac:spMk id="3" creationId="{A75847CA-8640-6720-1262-9E2A183068CB}"/>
          </ac:spMkLst>
        </pc:spChg>
      </pc:sldChg>
      <pc:sldChg chg="modSp mod">
        <pc:chgData name="Heggie, Debbie" userId="060b0655-5525-4510-8aa1-f443cec5c47c" providerId="ADAL" clId="{ECC4E974-548D-468D-B7C3-CE1DA8B4F50B}" dt="2025-02-24T17:38:58.510" v="49" actId="255"/>
        <pc:sldMkLst>
          <pc:docMk/>
          <pc:sldMk cId="4181206176" sldId="266"/>
        </pc:sldMkLst>
        <pc:spChg chg="mod">
          <ac:chgData name="Heggie, Debbie" userId="060b0655-5525-4510-8aa1-f443cec5c47c" providerId="ADAL" clId="{ECC4E974-548D-468D-B7C3-CE1DA8B4F50B}" dt="2025-02-24T17:38:58.510" v="49" actId="255"/>
          <ac:spMkLst>
            <pc:docMk/>
            <pc:sldMk cId="4181206176" sldId="266"/>
            <ac:spMk id="3" creationId="{6496D6B6-FB17-9DEE-B7B9-C244A2D07147}"/>
          </ac:spMkLst>
        </pc:spChg>
      </pc:sldChg>
      <pc:sldChg chg="addSp delSp modSp mod">
        <pc:chgData name="Heggie, Debbie" userId="060b0655-5525-4510-8aa1-f443cec5c47c" providerId="ADAL" clId="{ECC4E974-548D-468D-B7C3-CE1DA8B4F50B}" dt="2025-02-24T17:44:27.822" v="55" actId="5793"/>
        <pc:sldMkLst>
          <pc:docMk/>
          <pc:sldMk cId="2236538635" sldId="268"/>
        </pc:sldMkLst>
        <pc:spChg chg="mod ord">
          <ac:chgData name="Heggie, Debbie" userId="060b0655-5525-4510-8aa1-f443cec5c47c" providerId="ADAL" clId="{ECC4E974-548D-468D-B7C3-CE1DA8B4F50B}" dt="2025-02-24T17:44:27.822" v="55" actId="5793"/>
          <ac:spMkLst>
            <pc:docMk/>
            <pc:sldMk cId="2236538635" sldId="268"/>
            <ac:spMk id="4" creationId="{D1F68393-5A4E-28A2-E9FC-EC43909394EB}"/>
          </ac:spMkLst>
        </pc:spChg>
        <pc:spChg chg="add del mod">
          <ac:chgData name="Heggie, Debbie" userId="060b0655-5525-4510-8aa1-f443cec5c47c" providerId="ADAL" clId="{ECC4E974-548D-468D-B7C3-CE1DA8B4F50B}" dt="2025-02-24T17:44:14.223" v="53"/>
          <ac:spMkLst>
            <pc:docMk/>
            <pc:sldMk cId="2236538635" sldId="268"/>
            <ac:spMk id="7" creationId="{EE0FEB69-4A84-0787-2151-4BDF5A03C284}"/>
          </ac:spMkLst>
        </pc:spChg>
        <pc:spChg chg="del">
          <ac:chgData name="Heggie, Debbie" userId="060b0655-5525-4510-8aa1-f443cec5c47c" providerId="ADAL" clId="{ECC4E974-548D-468D-B7C3-CE1DA8B4F50B}" dt="2025-02-24T17:44:16.829" v="54" actId="26606"/>
          <ac:spMkLst>
            <pc:docMk/>
            <pc:sldMk cId="2236538635" sldId="268"/>
            <ac:spMk id="10" creationId="{3AFE8227-C443-417B-BA91-520EB1EF4559}"/>
          </ac:spMkLst>
        </pc:spChg>
        <pc:spChg chg="del">
          <ac:chgData name="Heggie, Debbie" userId="060b0655-5525-4510-8aa1-f443cec5c47c" providerId="ADAL" clId="{ECC4E974-548D-468D-B7C3-CE1DA8B4F50B}" dt="2025-02-24T17:44:16.829" v="54" actId="26606"/>
          <ac:spMkLst>
            <pc:docMk/>
            <pc:sldMk cId="2236538635" sldId="268"/>
            <ac:spMk id="12" creationId="{907741FC-B544-4A6E-B831-6789D042333D}"/>
          </ac:spMkLst>
        </pc:spChg>
        <pc:spChg chg="del">
          <ac:chgData name="Heggie, Debbie" userId="060b0655-5525-4510-8aa1-f443cec5c47c" providerId="ADAL" clId="{ECC4E974-548D-468D-B7C3-CE1DA8B4F50B}" dt="2025-02-24T17:44:16.829" v="54" actId="26606"/>
          <ac:spMkLst>
            <pc:docMk/>
            <pc:sldMk cId="2236538635" sldId="268"/>
            <ac:spMk id="14" creationId="{3F0BE7ED-7814-4273-B18A-F26CC0380380}"/>
          </ac:spMkLst>
        </pc:spChg>
        <pc:spChg chg="add">
          <ac:chgData name="Heggie, Debbie" userId="060b0655-5525-4510-8aa1-f443cec5c47c" providerId="ADAL" clId="{ECC4E974-548D-468D-B7C3-CE1DA8B4F50B}" dt="2025-02-24T17:44:16.829" v="54" actId="26606"/>
          <ac:spMkLst>
            <pc:docMk/>
            <pc:sldMk cId="2236538635" sldId="268"/>
            <ac:spMk id="19" creationId="{3AFE8227-C443-417B-BA91-520EB1EF4559}"/>
          </ac:spMkLst>
        </pc:spChg>
        <pc:spChg chg="add">
          <ac:chgData name="Heggie, Debbie" userId="060b0655-5525-4510-8aa1-f443cec5c47c" providerId="ADAL" clId="{ECC4E974-548D-468D-B7C3-CE1DA8B4F50B}" dt="2025-02-24T17:44:16.829" v="54" actId="26606"/>
          <ac:spMkLst>
            <pc:docMk/>
            <pc:sldMk cId="2236538635" sldId="268"/>
            <ac:spMk id="21" creationId="{907741FC-B544-4A6E-B831-6789D042333D}"/>
          </ac:spMkLst>
        </pc:spChg>
        <pc:spChg chg="add">
          <ac:chgData name="Heggie, Debbie" userId="060b0655-5525-4510-8aa1-f443cec5c47c" providerId="ADAL" clId="{ECC4E974-548D-468D-B7C3-CE1DA8B4F50B}" dt="2025-02-24T17:44:16.829" v="54" actId="26606"/>
          <ac:spMkLst>
            <pc:docMk/>
            <pc:sldMk cId="2236538635" sldId="268"/>
            <ac:spMk id="23" creationId="{3F0BE7ED-7814-4273-B18A-F26CC0380380}"/>
          </ac:spMkLst>
        </pc:spChg>
        <pc:picChg chg="del">
          <ac:chgData name="Heggie, Debbie" userId="060b0655-5525-4510-8aa1-f443cec5c47c" providerId="ADAL" clId="{ECC4E974-548D-468D-B7C3-CE1DA8B4F50B}" dt="2025-02-24T17:44:00.373" v="52" actId="478"/>
          <ac:picMkLst>
            <pc:docMk/>
            <pc:sldMk cId="2236538635" sldId="268"/>
            <ac:picMk id="5" creationId="{46520C59-CD94-91A7-BF42-0590B5B32334}"/>
          </ac:picMkLst>
        </pc:picChg>
        <pc:picChg chg="add mod">
          <ac:chgData name="Heggie, Debbie" userId="060b0655-5525-4510-8aa1-f443cec5c47c" providerId="ADAL" clId="{ECC4E974-548D-468D-B7C3-CE1DA8B4F50B}" dt="2025-02-24T17:44:16.829" v="54" actId="26606"/>
          <ac:picMkLst>
            <pc:docMk/>
            <pc:sldMk cId="2236538635" sldId="268"/>
            <ac:picMk id="8" creationId="{9A84F67F-C0E5-044E-289A-13D422F0C5C2}"/>
          </ac:picMkLst>
        </pc:picChg>
      </pc:sldChg>
      <pc:sldChg chg="modSp mod">
        <pc:chgData name="Heggie, Debbie" userId="060b0655-5525-4510-8aa1-f443cec5c47c" providerId="ADAL" clId="{ECC4E974-548D-468D-B7C3-CE1DA8B4F50B}" dt="2025-02-24T17:39:17.746" v="51" actId="5793"/>
        <pc:sldMkLst>
          <pc:docMk/>
          <pc:sldMk cId="495257064" sldId="269"/>
        </pc:sldMkLst>
        <pc:spChg chg="mod">
          <ac:chgData name="Heggie, Debbie" userId="060b0655-5525-4510-8aa1-f443cec5c47c" providerId="ADAL" clId="{ECC4E974-548D-468D-B7C3-CE1DA8B4F50B}" dt="2025-02-24T17:39:17.746" v="51" actId="5793"/>
          <ac:spMkLst>
            <pc:docMk/>
            <pc:sldMk cId="495257064" sldId="269"/>
            <ac:spMk id="4" creationId="{5F74FC3A-6C98-0CE2-5245-45EAEA37B44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DE35B2-C6B9-47B3-A237-689CC7CB16D3}"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5959D092-1E4E-482D-8A65-9288B57682C4}">
      <dgm:prSet/>
      <dgm:spPr/>
      <dgm:t>
        <a:bodyPr/>
        <a:lstStyle/>
        <a:p>
          <a:pPr>
            <a:lnSpc>
              <a:spcPct val="100000"/>
            </a:lnSpc>
          </a:pPr>
          <a:r>
            <a:rPr lang="en-GB" b="1" i="0" dirty="0"/>
            <a:t>The clocks 'spring forward' an hour at 1am on Sunday 30 March 2025, marking the start of British Summer Time and lighter, longer days.</a:t>
          </a:r>
          <a:endParaRPr lang="en-US" dirty="0"/>
        </a:p>
      </dgm:t>
    </dgm:pt>
    <dgm:pt modelId="{7983E536-93BE-4987-89D2-CA8908E87DB7}" type="parTrans" cxnId="{F9A4B4C4-48C8-492C-A422-1B712F1D2DF0}">
      <dgm:prSet/>
      <dgm:spPr/>
      <dgm:t>
        <a:bodyPr/>
        <a:lstStyle/>
        <a:p>
          <a:endParaRPr lang="en-US"/>
        </a:p>
      </dgm:t>
    </dgm:pt>
    <dgm:pt modelId="{159F7684-5C80-4A81-9B19-BCDB0D737302}" type="sibTrans" cxnId="{F9A4B4C4-48C8-492C-A422-1B712F1D2DF0}">
      <dgm:prSet/>
      <dgm:spPr/>
      <dgm:t>
        <a:bodyPr/>
        <a:lstStyle/>
        <a:p>
          <a:pPr>
            <a:lnSpc>
              <a:spcPct val="100000"/>
            </a:lnSpc>
          </a:pPr>
          <a:endParaRPr lang="en-US"/>
        </a:p>
      </dgm:t>
    </dgm:pt>
    <dgm:pt modelId="{7841195C-B828-4A0C-B807-F8C36ADD729B}">
      <dgm:prSet/>
      <dgm:spPr/>
      <dgm:t>
        <a:bodyPr/>
        <a:lstStyle/>
        <a:p>
          <a:pPr>
            <a:lnSpc>
              <a:spcPct val="100000"/>
            </a:lnSpc>
          </a:pPr>
          <a:r>
            <a:rPr lang="en-GB" b="0" i="0"/>
            <a:t>While the approach of spring is welcome after a long cold winter, the shift in time impacts our internal body clock, and some studies have shown it can increase the risk of serious health incidents in the day or two after, including heart attack or stroke.</a:t>
          </a:r>
          <a:endParaRPr lang="en-US"/>
        </a:p>
      </dgm:t>
    </dgm:pt>
    <dgm:pt modelId="{25E11A1A-CA65-40AD-B5A6-BDBE072A3874}" type="parTrans" cxnId="{9A06EA2B-5D57-4540-9D87-C301C4D7D319}">
      <dgm:prSet/>
      <dgm:spPr/>
      <dgm:t>
        <a:bodyPr/>
        <a:lstStyle/>
        <a:p>
          <a:endParaRPr lang="en-US"/>
        </a:p>
      </dgm:t>
    </dgm:pt>
    <dgm:pt modelId="{18F87D76-70BB-48BB-B1F6-76EF1E5C0717}" type="sibTrans" cxnId="{9A06EA2B-5D57-4540-9D87-C301C4D7D319}">
      <dgm:prSet/>
      <dgm:spPr/>
      <dgm:t>
        <a:bodyPr/>
        <a:lstStyle/>
        <a:p>
          <a:pPr>
            <a:lnSpc>
              <a:spcPct val="100000"/>
            </a:lnSpc>
          </a:pPr>
          <a:endParaRPr lang="en-US"/>
        </a:p>
      </dgm:t>
    </dgm:pt>
    <dgm:pt modelId="{AD45AD32-3B58-4562-B47F-88A78CA16AE6}">
      <dgm:prSet/>
      <dgm:spPr/>
      <dgm:t>
        <a:bodyPr/>
        <a:lstStyle/>
        <a:p>
          <a:pPr>
            <a:lnSpc>
              <a:spcPct val="100000"/>
            </a:lnSpc>
          </a:pPr>
          <a:r>
            <a:rPr lang="en-GB" b="0" i="0"/>
            <a:t>Other studies have noted a rise in vehicle accidents and accidents at work just after the switch.</a:t>
          </a:r>
          <a:endParaRPr lang="en-US"/>
        </a:p>
      </dgm:t>
    </dgm:pt>
    <dgm:pt modelId="{304C1848-0280-49D9-9F29-E9081B4EA575}" type="parTrans" cxnId="{021AA82E-9777-4F4C-B236-2307D34A6B69}">
      <dgm:prSet/>
      <dgm:spPr/>
      <dgm:t>
        <a:bodyPr/>
        <a:lstStyle/>
        <a:p>
          <a:endParaRPr lang="en-US"/>
        </a:p>
      </dgm:t>
    </dgm:pt>
    <dgm:pt modelId="{E12C4701-4EAB-434B-BD26-ECDB6174A36A}" type="sibTrans" cxnId="{021AA82E-9777-4F4C-B236-2307D34A6B69}">
      <dgm:prSet/>
      <dgm:spPr/>
      <dgm:t>
        <a:bodyPr/>
        <a:lstStyle/>
        <a:p>
          <a:pPr>
            <a:lnSpc>
              <a:spcPct val="100000"/>
            </a:lnSpc>
          </a:pPr>
          <a:endParaRPr lang="en-US"/>
        </a:p>
      </dgm:t>
    </dgm:pt>
    <dgm:pt modelId="{D5F246F1-0488-4C02-96AE-3F3FF5BF3EBD}">
      <dgm:prSet/>
      <dgm:spPr/>
      <dgm:t>
        <a:bodyPr/>
        <a:lstStyle/>
        <a:p>
          <a:pPr>
            <a:lnSpc>
              <a:spcPct val="100000"/>
            </a:lnSpc>
          </a:pPr>
          <a:r>
            <a:rPr lang="en-GB" b="0" i="0"/>
            <a:t>Russell Foster, professor of circadian neuroscience at the University of Oxford, says that for most of us this 'social jetlag' does little more than leave us temporarily out of sorts. </a:t>
          </a:r>
          <a:endParaRPr lang="en-US"/>
        </a:p>
      </dgm:t>
    </dgm:pt>
    <dgm:pt modelId="{0599E423-D59B-4516-A183-BBC430F151F4}" type="parTrans" cxnId="{9CDE6D57-9FC4-42A5-BF27-455B64E01EC3}">
      <dgm:prSet/>
      <dgm:spPr/>
      <dgm:t>
        <a:bodyPr/>
        <a:lstStyle/>
        <a:p>
          <a:endParaRPr lang="en-US"/>
        </a:p>
      </dgm:t>
    </dgm:pt>
    <dgm:pt modelId="{C6B55E5A-95A7-4923-929F-2F4A79EF06DC}" type="sibTrans" cxnId="{9CDE6D57-9FC4-42A5-BF27-455B64E01EC3}">
      <dgm:prSet/>
      <dgm:spPr/>
      <dgm:t>
        <a:bodyPr/>
        <a:lstStyle/>
        <a:p>
          <a:pPr>
            <a:lnSpc>
              <a:spcPct val="100000"/>
            </a:lnSpc>
          </a:pPr>
          <a:endParaRPr lang="en-US"/>
        </a:p>
      </dgm:t>
    </dgm:pt>
    <dgm:pt modelId="{7801C82E-A947-4832-BB3D-463445F9A46D}">
      <dgm:prSet/>
      <dgm:spPr/>
      <dgm:t>
        <a:bodyPr/>
        <a:lstStyle/>
        <a:p>
          <a:pPr>
            <a:lnSpc>
              <a:spcPct val="100000"/>
            </a:lnSpc>
          </a:pPr>
          <a:r>
            <a:rPr lang="en-GB" b="0" i="0"/>
            <a:t>However, there are simple steps you can take to minimise the impact, and for those with children or pets in particular it's worth thinking ahead to avoid disruption and ease the transition.</a:t>
          </a:r>
          <a:endParaRPr lang="en-US"/>
        </a:p>
      </dgm:t>
    </dgm:pt>
    <dgm:pt modelId="{8EED7BB0-41C1-439D-8C90-F24A9E97EF9D}" type="parTrans" cxnId="{48F011C1-98B8-4196-B5D1-200A30A54F61}">
      <dgm:prSet/>
      <dgm:spPr/>
      <dgm:t>
        <a:bodyPr/>
        <a:lstStyle/>
        <a:p>
          <a:endParaRPr lang="en-US"/>
        </a:p>
      </dgm:t>
    </dgm:pt>
    <dgm:pt modelId="{943A9666-2686-4FBC-8750-2134D360FBF8}" type="sibTrans" cxnId="{48F011C1-98B8-4196-B5D1-200A30A54F61}">
      <dgm:prSet/>
      <dgm:spPr/>
      <dgm:t>
        <a:bodyPr/>
        <a:lstStyle/>
        <a:p>
          <a:endParaRPr lang="en-US"/>
        </a:p>
      </dgm:t>
    </dgm:pt>
    <dgm:pt modelId="{69F77416-CEA4-492E-9CE5-2EE95E74DAEC}" type="pres">
      <dgm:prSet presAssocID="{60DE35B2-C6B9-47B3-A237-689CC7CB16D3}" presName="diagram" presStyleCnt="0">
        <dgm:presLayoutVars>
          <dgm:dir/>
          <dgm:resizeHandles val="exact"/>
        </dgm:presLayoutVars>
      </dgm:prSet>
      <dgm:spPr/>
    </dgm:pt>
    <dgm:pt modelId="{3C3C07B8-AF93-486D-B355-50CAC1908A85}" type="pres">
      <dgm:prSet presAssocID="{5959D092-1E4E-482D-8A65-9288B57682C4}" presName="node" presStyleLbl="node1" presStyleIdx="0" presStyleCnt="5">
        <dgm:presLayoutVars>
          <dgm:bulletEnabled val="1"/>
        </dgm:presLayoutVars>
      </dgm:prSet>
      <dgm:spPr/>
    </dgm:pt>
    <dgm:pt modelId="{4381FEFD-9BC5-42A9-8352-812581A59B57}" type="pres">
      <dgm:prSet presAssocID="{159F7684-5C80-4A81-9B19-BCDB0D737302}" presName="sibTrans" presStyleCnt="0"/>
      <dgm:spPr/>
    </dgm:pt>
    <dgm:pt modelId="{DEFBA393-986E-4CF5-A713-0A139E2C01A9}" type="pres">
      <dgm:prSet presAssocID="{7841195C-B828-4A0C-B807-F8C36ADD729B}" presName="node" presStyleLbl="node1" presStyleIdx="1" presStyleCnt="5">
        <dgm:presLayoutVars>
          <dgm:bulletEnabled val="1"/>
        </dgm:presLayoutVars>
      </dgm:prSet>
      <dgm:spPr/>
    </dgm:pt>
    <dgm:pt modelId="{87B56C22-565C-421B-BEEE-1FD1736D20EB}" type="pres">
      <dgm:prSet presAssocID="{18F87D76-70BB-48BB-B1F6-76EF1E5C0717}" presName="sibTrans" presStyleCnt="0"/>
      <dgm:spPr/>
    </dgm:pt>
    <dgm:pt modelId="{E9C6F667-2088-495E-AE02-3F158B28A14D}" type="pres">
      <dgm:prSet presAssocID="{AD45AD32-3B58-4562-B47F-88A78CA16AE6}" presName="node" presStyleLbl="node1" presStyleIdx="2" presStyleCnt="5">
        <dgm:presLayoutVars>
          <dgm:bulletEnabled val="1"/>
        </dgm:presLayoutVars>
      </dgm:prSet>
      <dgm:spPr/>
    </dgm:pt>
    <dgm:pt modelId="{B3C4C982-A594-4556-A743-3A0386A21561}" type="pres">
      <dgm:prSet presAssocID="{E12C4701-4EAB-434B-BD26-ECDB6174A36A}" presName="sibTrans" presStyleCnt="0"/>
      <dgm:spPr/>
    </dgm:pt>
    <dgm:pt modelId="{E08BA07C-67EB-4DBB-95DF-6B84150FFEB8}" type="pres">
      <dgm:prSet presAssocID="{D5F246F1-0488-4C02-96AE-3F3FF5BF3EBD}" presName="node" presStyleLbl="node1" presStyleIdx="3" presStyleCnt="5">
        <dgm:presLayoutVars>
          <dgm:bulletEnabled val="1"/>
        </dgm:presLayoutVars>
      </dgm:prSet>
      <dgm:spPr/>
    </dgm:pt>
    <dgm:pt modelId="{B07E9F35-B600-4F94-94B3-BABAB04CE098}" type="pres">
      <dgm:prSet presAssocID="{C6B55E5A-95A7-4923-929F-2F4A79EF06DC}" presName="sibTrans" presStyleCnt="0"/>
      <dgm:spPr/>
    </dgm:pt>
    <dgm:pt modelId="{EF450656-E7A9-409C-ACCA-67CB8122EB38}" type="pres">
      <dgm:prSet presAssocID="{7801C82E-A947-4832-BB3D-463445F9A46D}" presName="node" presStyleLbl="node1" presStyleIdx="4" presStyleCnt="5">
        <dgm:presLayoutVars>
          <dgm:bulletEnabled val="1"/>
        </dgm:presLayoutVars>
      </dgm:prSet>
      <dgm:spPr/>
    </dgm:pt>
  </dgm:ptLst>
  <dgm:cxnLst>
    <dgm:cxn modelId="{9A06EA2B-5D57-4540-9D87-C301C4D7D319}" srcId="{60DE35B2-C6B9-47B3-A237-689CC7CB16D3}" destId="{7841195C-B828-4A0C-B807-F8C36ADD729B}" srcOrd="1" destOrd="0" parTransId="{25E11A1A-CA65-40AD-B5A6-BDBE072A3874}" sibTransId="{18F87D76-70BB-48BB-B1F6-76EF1E5C0717}"/>
    <dgm:cxn modelId="{021AA82E-9777-4F4C-B236-2307D34A6B69}" srcId="{60DE35B2-C6B9-47B3-A237-689CC7CB16D3}" destId="{AD45AD32-3B58-4562-B47F-88A78CA16AE6}" srcOrd="2" destOrd="0" parTransId="{304C1848-0280-49D9-9F29-E9081B4EA575}" sibTransId="{E12C4701-4EAB-434B-BD26-ECDB6174A36A}"/>
    <dgm:cxn modelId="{5438843E-9621-46D3-8344-8382C2CC78AD}" type="presOf" srcId="{7841195C-B828-4A0C-B807-F8C36ADD729B}" destId="{DEFBA393-986E-4CF5-A713-0A139E2C01A9}" srcOrd="0" destOrd="0" presId="urn:microsoft.com/office/officeart/2005/8/layout/default"/>
    <dgm:cxn modelId="{8AB9AD69-23A9-431A-9BBD-667E6EE7F897}" type="presOf" srcId="{60DE35B2-C6B9-47B3-A237-689CC7CB16D3}" destId="{69F77416-CEA4-492E-9CE5-2EE95E74DAEC}" srcOrd="0" destOrd="0" presId="urn:microsoft.com/office/officeart/2005/8/layout/default"/>
    <dgm:cxn modelId="{9CDE6D57-9FC4-42A5-BF27-455B64E01EC3}" srcId="{60DE35B2-C6B9-47B3-A237-689CC7CB16D3}" destId="{D5F246F1-0488-4C02-96AE-3F3FF5BF3EBD}" srcOrd="3" destOrd="0" parTransId="{0599E423-D59B-4516-A183-BBC430F151F4}" sibTransId="{C6B55E5A-95A7-4923-929F-2F4A79EF06DC}"/>
    <dgm:cxn modelId="{CDB6B286-8D5A-4944-8B70-7BEFA0BAB0FA}" type="presOf" srcId="{D5F246F1-0488-4C02-96AE-3F3FF5BF3EBD}" destId="{E08BA07C-67EB-4DBB-95DF-6B84150FFEB8}" srcOrd="0" destOrd="0" presId="urn:microsoft.com/office/officeart/2005/8/layout/default"/>
    <dgm:cxn modelId="{4B4784B8-1580-4826-9EDC-754D6A5D3B36}" type="presOf" srcId="{AD45AD32-3B58-4562-B47F-88A78CA16AE6}" destId="{E9C6F667-2088-495E-AE02-3F158B28A14D}" srcOrd="0" destOrd="0" presId="urn:microsoft.com/office/officeart/2005/8/layout/default"/>
    <dgm:cxn modelId="{48F011C1-98B8-4196-B5D1-200A30A54F61}" srcId="{60DE35B2-C6B9-47B3-A237-689CC7CB16D3}" destId="{7801C82E-A947-4832-BB3D-463445F9A46D}" srcOrd="4" destOrd="0" parTransId="{8EED7BB0-41C1-439D-8C90-F24A9E97EF9D}" sibTransId="{943A9666-2686-4FBC-8750-2134D360FBF8}"/>
    <dgm:cxn modelId="{F9A4B4C4-48C8-492C-A422-1B712F1D2DF0}" srcId="{60DE35B2-C6B9-47B3-A237-689CC7CB16D3}" destId="{5959D092-1E4E-482D-8A65-9288B57682C4}" srcOrd="0" destOrd="0" parTransId="{7983E536-93BE-4987-89D2-CA8908E87DB7}" sibTransId="{159F7684-5C80-4A81-9B19-BCDB0D737302}"/>
    <dgm:cxn modelId="{D39D55C7-5FF9-4AC4-92CE-77AFA386F13D}" type="presOf" srcId="{7801C82E-A947-4832-BB3D-463445F9A46D}" destId="{EF450656-E7A9-409C-ACCA-67CB8122EB38}" srcOrd="0" destOrd="0" presId="urn:microsoft.com/office/officeart/2005/8/layout/default"/>
    <dgm:cxn modelId="{47B856E4-FF11-4074-BBC0-B46302BD97AC}" type="presOf" srcId="{5959D092-1E4E-482D-8A65-9288B57682C4}" destId="{3C3C07B8-AF93-486D-B355-50CAC1908A85}" srcOrd="0" destOrd="0" presId="urn:microsoft.com/office/officeart/2005/8/layout/default"/>
    <dgm:cxn modelId="{D6D2B10B-D032-4A87-8014-237BC3F7822D}" type="presParOf" srcId="{69F77416-CEA4-492E-9CE5-2EE95E74DAEC}" destId="{3C3C07B8-AF93-486D-B355-50CAC1908A85}" srcOrd="0" destOrd="0" presId="urn:microsoft.com/office/officeart/2005/8/layout/default"/>
    <dgm:cxn modelId="{DDFFC722-A103-423C-AEA3-2FA0056DCBA3}" type="presParOf" srcId="{69F77416-CEA4-492E-9CE5-2EE95E74DAEC}" destId="{4381FEFD-9BC5-42A9-8352-812581A59B57}" srcOrd="1" destOrd="0" presId="urn:microsoft.com/office/officeart/2005/8/layout/default"/>
    <dgm:cxn modelId="{DDF7C75F-3981-43BE-A255-557807046998}" type="presParOf" srcId="{69F77416-CEA4-492E-9CE5-2EE95E74DAEC}" destId="{DEFBA393-986E-4CF5-A713-0A139E2C01A9}" srcOrd="2" destOrd="0" presId="urn:microsoft.com/office/officeart/2005/8/layout/default"/>
    <dgm:cxn modelId="{49F86776-F760-4DD4-8DA9-D2BE72BC34C2}" type="presParOf" srcId="{69F77416-CEA4-492E-9CE5-2EE95E74DAEC}" destId="{87B56C22-565C-421B-BEEE-1FD1736D20EB}" srcOrd="3" destOrd="0" presId="urn:microsoft.com/office/officeart/2005/8/layout/default"/>
    <dgm:cxn modelId="{42DABC21-997C-45C6-80B9-453CF7931873}" type="presParOf" srcId="{69F77416-CEA4-492E-9CE5-2EE95E74DAEC}" destId="{E9C6F667-2088-495E-AE02-3F158B28A14D}" srcOrd="4" destOrd="0" presId="urn:microsoft.com/office/officeart/2005/8/layout/default"/>
    <dgm:cxn modelId="{4D20D027-0203-4417-A81F-E5045CEC1ECD}" type="presParOf" srcId="{69F77416-CEA4-492E-9CE5-2EE95E74DAEC}" destId="{B3C4C982-A594-4556-A743-3A0386A21561}" srcOrd="5" destOrd="0" presId="urn:microsoft.com/office/officeart/2005/8/layout/default"/>
    <dgm:cxn modelId="{C756E443-C99B-4CDD-B720-1AF310ECF0F4}" type="presParOf" srcId="{69F77416-CEA4-492E-9CE5-2EE95E74DAEC}" destId="{E08BA07C-67EB-4DBB-95DF-6B84150FFEB8}" srcOrd="6" destOrd="0" presId="urn:microsoft.com/office/officeart/2005/8/layout/default"/>
    <dgm:cxn modelId="{42570E9F-56C4-41CD-8F82-21751C037E5F}" type="presParOf" srcId="{69F77416-CEA4-492E-9CE5-2EE95E74DAEC}" destId="{B07E9F35-B600-4F94-94B3-BABAB04CE098}" srcOrd="7" destOrd="0" presId="urn:microsoft.com/office/officeart/2005/8/layout/default"/>
    <dgm:cxn modelId="{9BC0183D-EBF4-4B54-8C09-DA8A19D6A26B}" type="presParOf" srcId="{69F77416-CEA4-492E-9CE5-2EE95E74DAEC}" destId="{EF450656-E7A9-409C-ACCA-67CB8122EB38}"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C07B8-AF93-486D-B355-50CAC1908A85}">
      <dsp:nvSpPr>
        <dsp:cNvPr id="0" name=""/>
        <dsp:cNvSpPr/>
      </dsp:nvSpPr>
      <dsp:spPr>
        <a:xfrm>
          <a:off x="307345" y="1546"/>
          <a:ext cx="3222855" cy="19337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GB" sz="1500" b="1" i="0" kern="1200" dirty="0"/>
            <a:t>The clocks 'spring forward' an hour at 1am on Sunday 30 March 2025, marking the start of British Summer Time and lighter, longer days.</a:t>
          </a:r>
          <a:endParaRPr lang="en-US" sz="1500" kern="1200" dirty="0"/>
        </a:p>
      </dsp:txBody>
      <dsp:txXfrm>
        <a:off x="307345" y="1546"/>
        <a:ext cx="3222855" cy="1933713"/>
      </dsp:txXfrm>
    </dsp:sp>
    <dsp:sp modelId="{DEFBA393-986E-4CF5-A713-0A139E2C01A9}">
      <dsp:nvSpPr>
        <dsp:cNvPr id="0" name=""/>
        <dsp:cNvSpPr/>
      </dsp:nvSpPr>
      <dsp:spPr>
        <a:xfrm>
          <a:off x="3852486" y="1546"/>
          <a:ext cx="3222855" cy="1933713"/>
        </a:xfrm>
        <a:prstGeom prst="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GB" sz="1500" b="0" i="0" kern="1200"/>
            <a:t>While the approach of spring is welcome after a long cold winter, the shift in time impacts our internal body clock, and some studies have shown it can increase the risk of serious health incidents in the day or two after, including heart attack or stroke.</a:t>
          </a:r>
          <a:endParaRPr lang="en-US" sz="1500" kern="1200"/>
        </a:p>
      </dsp:txBody>
      <dsp:txXfrm>
        <a:off x="3852486" y="1546"/>
        <a:ext cx="3222855" cy="1933713"/>
      </dsp:txXfrm>
    </dsp:sp>
    <dsp:sp modelId="{E9C6F667-2088-495E-AE02-3F158B28A14D}">
      <dsp:nvSpPr>
        <dsp:cNvPr id="0" name=""/>
        <dsp:cNvSpPr/>
      </dsp:nvSpPr>
      <dsp:spPr>
        <a:xfrm>
          <a:off x="7397627" y="1546"/>
          <a:ext cx="3222855" cy="1933713"/>
        </a:xfrm>
        <a:prstGeom prst="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GB" sz="1500" b="0" i="0" kern="1200"/>
            <a:t>Other studies have noted a rise in vehicle accidents and accidents at work just after the switch.</a:t>
          </a:r>
          <a:endParaRPr lang="en-US" sz="1500" kern="1200"/>
        </a:p>
      </dsp:txBody>
      <dsp:txXfrm>
        <a:off x="7397627" y="1546"/>
        <a:ext cx="3222855" cy="1933713"/>
      </dsp:txXfrm>
    </dsp:sp>
    <dsp:sp modelId="{E08BA07C-67EB-4DBB-95DF-6B84150FFEB8}">
      <dsp:nvSpPr>
        <dsp:cNvPr id="0" name=""/>
        <dsp:cNvSpPr/>
      </dsp:nvSpPr>
      <dsp:spPr>
        <a:xfrm>
          <a:off x="2079915" y="2257545"/>
          <a:ext cx="3222855" cy="1933713"/>
        </a:xfrm>
        <a:prstGeom prst="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GB" sz="1500" b="0" i="0" kern="1200"/>
            <a:t>Russell Foster, professor of circadian neuroscience at the University of Oxford, says that for most of us this 'social jetlag' does little more than leave us temporarily out of sorts. </a:t>
          </a:r>
          <a:endParaRPr lang="en-US" sz="1500" kern="1200"/>
        </a:p>
      </dsp:txBody>
      <dsp:txXfrm>
        <a:off x="2079915" y="2257545"/>
        <a:ext cx="3222855" cy="1933713"/>
      </dsp:txXfrm>
    </dsp:sp>
    <dsp:sp modelId="{EF450656-E7A9-409C-ACCA-67CB8122EB38}">
      <dsp:nvSpPr>
        <dsp:cNvPr id="0" name=""/>
        <dsp:cNvSpPr/>
      </dsp:nvSpPr>
      <dsp:spPr>
        <a:xfrm>
          <a:off x="5625057" y="2257545"/>
          <a:ext cx="3222855" cy="1933713"/>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00000"/>
            </a:lnSpc>
            <a:spcBef>
              <a:spcPct val="0"/>
            </a:spcBef>
            <a:spcAft>
              <a:spcPct val="35000"/>
            </a:spcAft>
            <a:buNone/>
          </a:pPr>
          <a:r>
            <a:rPr lang="en-GB" sz="1500" b="0" i="0" kern="1200"/>
            <a:t>However, there are simple steps you can take to minimise the impact, and for those with children or pets in particular it's worth thinking ahead to avoid disruption and ease the transition.</a:t>
          </a:r>
          <a:endParaRPr lang="en-US" sz="1500" kern="1200"/>
        </a:p>
      </dsp:txBody>
      <dsp:txXfrm>
        <a:off x="5625057" y="2257545"/>
        <a:ext cx="3222855" cy="19337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B1AD4-06B9-8494-2DAA-E49442E6E5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472608-DF0A-4DF5-B219-635B12EA4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EABACCC-5ACC-66FE-EB80-0A2AF9B6D365}"/>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5" name="Footer Placeholder 4">
            <a:extLst>
              <a:ext uri="{FF2B5EF4-FFF2-40B4-BE49-F238E27FC236}">
                <a16:creationId xmlns:a16="http://schemas.microsoft.com/office/drawing/2014/main" id="{0FDBC2FC-B40B-1663-17DD-E70DDA04F6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099C53-9210-E527-A284-71A881A21856}"/>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649783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9E09D-6B40-B6D5-19AD-1ABB04E5487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0627C39-5938-4B51-B149-2DB656099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19AFB3A-3A68-6633-7A0E-C78436FF6EE2}"/>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5" name="Footer Placeholder 4">
            <a:extLst>
              <a:ext uri="{FF2B5EF4-FFF2-40B4-BE49-F238E27FC236}">
                <a16:creationId xmlns:a16="http://schemas.microsoft.com/office/drawing/2014/main" id="{FEDBEF9E-8375-E1E1-7427-F520B12FF4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6F41F0-045A-F48C-2CF1-763F223E89F9}"/>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2497173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4F2D26-86F7-12A2-FE61-5C44203B7CE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00B2A2-13F6-9173-EBCD-CA7CB9696C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F4BF49-163F-1BC1-D73F-F0FF4A2F7424}"/>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5" name="Footer Placeholder 4">
            <a:extLst>
              <a:ext uri="{FF2B5EF4-FFF2-40B4-BE49-F238E27FC236}">
                <a16:creationId xmlns:a16="http://schemas.microsoft.com/office/drawing/2014/main" id="{7ED4B2AE-BD0A-3A3D-F57C-23DF5746C6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633F35-5BAB-3308-1DA0-AF2536505E5F}"/>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3270407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9E24-5AB8-D9EF-CF37-9A74B5124B0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2D9C2C-F6E3-4A5F-99F9-2ADBA2B84E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A6706A-2FE9-6DC5-0A4A-753D7455615B}"/>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5" name="Footer Placeholder 4">
            <a:extLst>
              <a:ext uri="{FF2B5EF4-FFF2-40B4-BE49-F238E27FC236}">
                <a16:creationId xmlns:a16="http://schemas.microsoft.com/office/drawing/2014/main" id="{115B1C32-F0C9-3BC5-D2DD-3ED092F74B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C6BC8B-96A9-E2CD-7CA1-E9E978C6FE47}"/>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3265455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A4FA2-EDEF-D97C-1D04-9A6EAEA174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EF5EF88-D10A-F870-727B-6B22547E61A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43F5C1-A538-3756-5604-D907476959BF}"/>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5" name="Footer Placeholder 4">
            <a:extLst>
              <a:ext uri="{FF2B5EF4-FFF2-40B4-BE49-F238E27FC236}">
                <a16:creationId xmlns:a16="http://schemas.microsoft.com/office/drawing/2014/main" id="{9E7FFA20-68EA-267F-AEDE-2566C7DDDB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F9F737-0C5E-0473-F4E4-9AF3101020CE}"/>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502381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7DC75-2A3A-28BD-0E4F-1A8D1C09B5C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D2BED8-F641-F7BB-9A1A-1B62FB83CE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6A4F730-2130-5B0F-1B9B-5B37FBA2E5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397949-C1ED-0316-8267-5D75E85F2162}"/>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6" name="Footer Placeholder 5">
            <a:extLst>
              <a:ext uri="{FF2B5EF4-FFF2-40B4-BE49-F238E27FC236}">
                <a16:creationId xmlns:a16="http://schemas.microsoft.com/office/drawing/2014/main" id="{C9A7B8DC-2F77-51E3-19F9-5EFBAE6517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39545E-122D-B2C5-377F-F1501F108377}"/>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3492538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ACFD13-8A6D-E128-21F6-CCC4583A32B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1ED6410-2F26-1FD1-D61D-D67AF077EE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90E45BC-6793-2E92-6A34-E6CB55118C1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D0A07BF-CAC9-D608-7B29-C32C957E62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7B02E-38C1-CE84-092F-2CC70D49E7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42C5175-3A9E-11E6-50C6-B8C7A2A6E014}"/>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8" name="Footer Placeholder 7">
            <a:extLst>
              <a:ext uri="{FF2B5EF4-FFF2-40B4-BE49-F238E27FC236}">
                <a16:creationId xmlns:a16="http://schemas.microsoft.com/office/drawing/2014/main" id="{51E3B4DB-6586-D827-81F9-495A30E006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46656C-6F9C-552E-5CCF-E1FF2CB36AD2}"/>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4099434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0132-951B-EA1B-B221-908359A2C3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A063444-55D9-E961-F218-48F98AD71CB3}"/>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4" name="Footer Placeholder 3">
            <a:extLst>
              <a:ext uri="{FF2B5EF4-FFF2-40B4-BE49-F238E27FC236}">
                <a16:creationId xmlns:a16="http://schemas.microsoft.com/office/drawing/2014/main" id="{9A0AF5DE-3F1C-EB74-8E78-5B5B67CA02E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4A4C8CA-A657-EA1F-855B-CCAE880C3A4B}"/>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314053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089BD-E07A-BE32-C344-96C3EA1B61E3}"/>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3" name="Footer Placeholder 2">
            <a:extLst>
              <a:ext uri="{FF2B5EF4-FFF2-40B4-BE49-F238E27FC236}">
                <a16:creationId xmlns:a16="http://schemas.microsoft.com/office/drawing/2014/main" id="{48E4CB6B-01E8-EAD1-684B-5CA2CE98F2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FDC4C05-B5F7-B701-6D86-DF69FAA5F273}"/>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2273995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75E6D-74C1-D1A2-8594-9468C905E1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11F9893-5932-35A0-90CC-9A09FEFBAD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A7DAE4-2F24-1293-6BAA-71D91B39CC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FC0B31-8741-C180-F4C9-175255F326F0}"/>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6" name="Footer Placeholder 5">
            <a:extLst>
              <a:ext uri="{FF2B5EF4-FFF2-40B4-BE49-F238E27FC236}">
                <a16:creationId xmlns:a16="http://schemas.microsoft.com/office/drawing/2014/main" id="{D9085AD1-8BC1-9B12-2CD2-58428E1941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91FE192-F4BA-7294-9379-2668E0211B9E}"/>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2542603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E3C48-9CB8-4B07-5800-58F7427B4A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42AC38F-8902-8836-B9A5-CE8B0B9E8F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4DF970-8886-EB45-072E-9A0FDF3F7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CE695C-20CF-2DF5-86A1-28FA65792E96}"/>
              </a:ext>
            </a:extLst>
          </p:cNvPr>
          <p:cNvSpPr>
            <a:spLocks noGrp="1"/>
          </p:cNvSpPr>
          <p:nvPr>
            <p:ph type="dt" sz="half" idx="10"/>
          </p:nvPr>
        </p:nvSpPr>
        <p:spPr/>
        <p:txBody>
          <a:bodyPr/>
          <a:lstStyle/>
          <a:p>
            <a:fld id="{A766F4FD-D75B-4F88-8B39-309D94745825}" type="datetimeFigureOut">
              <a:rPr lang="en-GB" smtClean="0"/>
              <a:t>24/02/2025</a:t>
            </a:fld>
            <a:endParaRPr lang="en-GB"/>
          </a:p>
        </p:txBody>
      </p:sp>
      <p:sp>
        <p:nvSpPr>
          <p:cNvPr id="6" name="Footer Placeholder 5">
            <a:extLst>
              <a:ext uri="{FF2B5EF4-FFF2-40B4-BE49-F238E27FC236}">
                <a16:creationId xmlns:a16="http://schemas.microsoft.com/office/drawing/2014/main" id="{0C60AE16-3B37-801D-EFD9-4F5CE58FE0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A1CEC9-E6CA-6A42-CED5-936D4D7EDDB0}"/>
              </a:ext>
            </a:extLst>
          </p:cNvPr>
          <p:cNvSpPr>
            <a:spLocks noGrp="1"/>
          </p:cNvSpPr>
          <p:nvPr>
            <p:ph type="sldNum" sz="quarter" idx="12"/>
          </p:nvPr>
        </p:nvSpPr>
        <p:spPr/>
        <p:txBody>
          <a:bodyPr/>
          <a:lstStyle/>
          <a:p>
            <a:fld id="{060D75E2-7592-48D0-82D4-0786143B2AAD}" type="slidenum">
              <a:rPr lang="en-GB" smtClean="0"/>
              <a:t>‹#›</a:t>
            </a:fld>
            <a:endParaRPr lang="en-GB"/>
          </a:p>
        </p:txBody>
      </p:sp>
    </p:spTree>
    <p:extLst>
      <p:ext uri="{BB962C8B-B14F-4D97-AF65-F5344CB8AC3E}">
        <p14:creationId xmlns:p14="http://schemas.microsoft.com/office/powerpoint/2010/main" val="2719238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E3791E-E067-BA44-2FD6-EC867D39CF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BAC5AC8-29D1-2A7B-F785-F5DD3C2D72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469A23-AD86-D1D3-5A41-ED09259F05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766F4FD-D75B-4F88-8B39-309D94745825}" type="datetimeFigureOut">
              <a:rPr lang="en-GB" smtClean="0"/>
              <a:t>24/02/2025</a:t>
            </a:fld>
            <a:endParaRPr lang="en-GB"/>
          </a:p>
        </p:txBody>
      </p:sp>
      <p:sp>
        <p:nvSpPr>
          <p:cNvPr id="5" name="Footer Placeholder 4">
            <a:extLst>
              <a:ext uri="{FF2B5EF4-FFF2-40B4-BE49-F238E27FC236}">
                <a16:creationId xmlns:a16="http://schemas.microsoft.com/office/drawing/2014/main" id="{18F3DF3C-2156-1AD9-E39F-6A18F8296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F66FAE0-55E1-DDB4-0FEF-EEDD86095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60D75E2-7592-48D0-82D4-0786143B2AAD}" type="slidenum">
              <a:rPr lang="en-GB" smtClean="0"/>
              <a:t>‹#›</a:t>
            </a:fld>
            <a:endParaRPr lang="en-GB"/>
          </a:p>
        </p:txBody>
      </p:sp>
    </p:spTree>
    <p:extLst>
      <p:ext uri="{BB962C8B-B14F-4D97-AF65-F5344CB8AC3E}">
        <p14:creationId xmlns:p14="http://schemas.microsoft.com/office/powerpoint/2010/main" val="900456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battersea.org.uk/"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lying on a bed&#10;&#10;AI-generated content may be incorrect.">
            <a:extLst>
              <a:ext uri="{FF2B5EF4-FFF2-40B4-BE49-F238E27FC236}">
                <a16:creationId xmlns:a16="http://schemas.microsoft.com/office/drawing/2014/main" id="{4145C4C7-67B3-BCBD-B645-E4F20E6D9A41}"/>
              </a:ext>
            </a:extLst>
          </p:cNvPr>
          <p:cNvPicPr>
            <a:picLocks noChangeAspect="1"/>
          </p:cNvPicPr>
          <p:nvPr/>
        </p:nvPicPr>
        <p:blipFill>
          <a:blip r:embed="rId2"/>
          <a:srcRect l="10679" r="433"/>
          <a:stretch/>
        </p:blipFill>
        <p:spPr>
          <a:xfrm>
            <a:off x="20" y="-22"/>
            <a:ext cx="12191977" cy="6858022"/>
          </a:xfrm>
          <a:prstGeom prst="rect">
            <a:avLst/>
          </a:prstGeom>
        </p:spPr>
      </p:pic>
      <p:sp>
        <p:nvSpPr>
          <p:cNvPr id="11" name="Rectangle 10">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2FF130-83E3-34CC-3E8B-C921D653DD7C}"/>
              </a:ext>
            </a:extLst>
          </p:cNvPr>
          <p:cNvSpPr>
            <a:spLocks noGrp="1"/>
          </p:cNvSpPr>
          <p:nvPr>
            <p:ph type="ctrTitle"/>
          </p:nvPr>
        </p:nvSpPr>
        <p:spPr>
          <a:xfrm>
            <a:off x="643466" y="643467"/>
            <a:ext cx="5452529" cy="3569242"/>
          </a:xfrm>
        </p:spPr>
        <p:txBody>
          <a:bodyPr anchor="t">
            <a:normAutofit/>
          </a:bodyPr>
          <a:lstStyle/>
          <a:p>
            <a:pPr algn="l"/>
            <a:r>
              <a:rPr lang="en-GB" sz="4800" b="1" i="0">
                <a:solidFill>
                  <a:srgbClr val="FFFFFF"/>
                </a:solidFill>
                <a:effectLst/>
                <a:latin typeface="National2-Bold"/>
              </a:rPr>
              <a:t>How to spring-proof your health when the clocks go forward</a:t>
            </a:r>
            <a:br>
              <a:rPr lang="en-GB" sz="4800" b="1" i="0">
                <a:solidFill>
                  <a:srgbClr val="FFFFFF"/>
                </a:solidFill>
                <a:effectLst/>
                <a:latin typeface="National2-Bold"/>
              </a:rPr>
            </a:br>
            <a:endParaRPr lang="en-GB" sz="4800">
              <a:solidFill>
                <a:srgbClr val="FFFFFF"/>
              </a:solidFill>
            </a:endParaRPr>
          </a:p>
        </p:txBody>
      </p:sp>
      <p:sp>
        <p:nvSpPr>
          <p:cNvPr id="3" name="Subtitle 2">
            <a:extLst>
              <a:ext uri="{FF2B5EF4-FFF2-40B4-BE49-F238E27FC236}">
                <a16:creationId xmlns:a16="http://schemas.microsoft.com/office/drawing/2014/main" id="{A7618F7D-AF04-B218-C6E2-C7943045CD53}"/>
              </a:ext>
            </a:extLst>
          </p:cNvPr>
          <p:cNvSpPr>
            <a:spLocks noGrp="1"/>
          </p:cNvSpPr>
          <p:nvPr>
            <p:ph type="subTitle" idx="1"/>
          </p:nvPr>
        </p:nvSpPr>
        <p:spPr>
          <a:xfrm>
            <a:off x="643466" y="4551037"/>
            <a:ext cx="5449479" cy="1578054"/>
          </a:xfrm>
        </p:spPr>
        <p:txBody>
          <a:bodyPr anchor="b">
            <a:normAutofit/>
          </a:bodyPr>
          <a:lstStyle/>
          <a:p>
            <a:pPr algn="l"/>
            <a:r>
              <a:rPr lang="en-GB" b="0" i="0">
                <a:solidFill>
                  <a:srgbClr val="FFFFFF"/>
                </a:solidFill>
                <a:effectLst/>
                <a:latin typeface="National2-Regular"/>
              </a:rPr>
              <a:t>Expert tips for minimising the impact on your sleep and routine, and prepping kids and pets for when British Summer Time begins</a:t>
            </a:r>
            <a:endParaRPr lang="en-GB">
              <a:solidFill>
                <a:srgbClr val="FFFFFF"/>
              </a:solidFill>
            </a:endParaRPr>
          </a:p>
        </p:txBody>
      </p:sp>
      <p:sp>
        <p:nvSpPr>
          <p:cNvPr id="13" name="Rectangle 12">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555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CBA0E-3FFA-6A24-242A-D41941FC840C}"/>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2800" b="1" i="0" dirty="0">
                <a:effectLst/>
              </a:rPr>
              <a:t>Appliances that change by themselves</a:t>
            </a:r>
            <a:br>
              <a:rPr lang="en-US" sz="2800" b="1" i="0" dirty="0">
                <a:effectLst/>
              </a:rPr>
            </a:br>
            <a:endParaRPr lang="en-US" sz="2800" dirty="0"/>
          </a:p>
        </p:txBody>
      </p:sp>
      <p:pic>
        <p:nvPicPr>
          <p:cNvPr id="8" name="Picture Placeholder 7">
            <a:extLst>
              <a:ext uri="{FF2B5EF4-FFF2-40B4-BE49-F238E27FC236}">
                <a16:creationId xmlns:a16="http://schemas.microsoft.com/office/drawing/2014/main" id="{9A84F67F-C0E5-044E-289A-13D422F0C5C2}"/>
              </a:ext>
            </a:extLst>
          </p:cNvPr>
          <p:cNvPicPr>
            <a:picLocks noGrp="1" noChangeAspect="1"/>
          </p:cNvPicPr>
          <p:nvPr>
            <p:ph type="pic" idx="1"/>
          </p:nvPr>
        </p:nvPicPr>
        <p:blipFill>
          <a:blip r:embed="rId2"/>
          <a:srcRect r="17685" b="-1"/>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D1F68393-5A4E-28A2-E9FC-EC43909394EB}"/>
              </a:ext>
            </a:extLst>
          </p:cNvPr>
          <p:cNvSpPr>
            <a:spLocks noGrp="1"/>
          </p:cNvSpPr>
          <p:nvPr>
            <p:ph type="body" sz="half" idx="2"/>
          </p:nvPr>
        </p:nvSpPr>
        <p:spPr>
          <a:xfrm>
            <a:off x="8643193" y="2418408"/>
            <a:ext cx="2942813" cy="3540265"/>
          </a:xfrm>
        </p:spPr>
        <p:txBody>
          <a:bodyPr vert="horz" lIns="91440" tIns="45720" rIns="91440" bIns="45720" rtlCol="0">
            <a:normAutofit/>
          </a:bodyPr>
          <a:lstStyle/>
          <a:p>
            <a:pPr>
              <a:spcBef>
                <a:spcPts val="1200"/>
              </a:spcBef>
              <a:spcAft>
                <a:spcPts val="1200"/>
              </a:spcAft>
            </a:pPr>
            <a:r>
              <a:rPr lang="en-US" sz="1700" b="0" i="0" dirty="0">
                <a:effectLst/>
              </a:rPr>
              <a:t>These typically include anything that's connected to the internet, such as: </a:t>
            </a:r>
          </a:p>
          <a:p>
            <a:pPr indent="-228600">
              <a:spcBef>
                <a:spcPts val="1200"/>
              </a:spcBef>
              <a:spcAft>
                <a:spcPts val="1200"/>
              </a:spcAft>
              <a:buFont typeface="Arial" panose="020B0604020202020204" pitchFamily="34" charset="0"/>
              <a:buChar char="•"/>
            </a:pPr>
            <a:r>
              <a:rPr lang="en-US" sz="1700" b="0" i="0" dirty="0">
                <a:effectLst/>
              </a:rPr>
              <a:t>smartphones, smart TVs, smartwatches, smart security systems, smart plugs and smart thermostats</a:t>
            </a:r>
          </a:p>
          <a:p>
            <a:pPr indent="-228600">
              <a:spcBef>
                <a:spcPts val="1200"/>
              </a:spcBef>
              <a:spcAft>
                <a:spcPts val="1200"/>
              </a:spcAft>
              <a:buFont typeface="Arial" panose="020B0604020202020204" pitchFamily="34" charset="0"/>
              <a:buChar char="•"/>
            </a:pPr>
            <a:r>
              <a:rPr lang="en-US" sz="1700" b="0" i="0" dirty="0">
                <a:effectLst/>
              </a:rPr>
              <a:t>radio-controlled or digital versions of clocks, radios, radio alarm clocks and watches</a:t>
            </a:r>
          </a:p>
          <a:p>
            <a:pPr indent="-228600">
              <a:buFont typeface="Arial" panose="020B0604020202020204" pitchFamily="34" charset="0"/>
              <a:buChar char="•"/>
            </a:pPr>
            <a:endParaRPr lang="en-US" sz="1700" dirty="0"/>
          </a:p>
        </p:txBody>
      </p:sp>
      <p:sp>
        <p:nvSpPr>
          <p:cNvPr id="21" name="Rectangle 2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538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862EF7-1DE9-24C6-9202-3DC8FA65010F}"/>
              </a:ext>
            </a:extLst>
          </p:cNvPr>
          <p:cNvSpPr>
            <a:spLocks noGrp="1"/>
          </p:cNvSpPr>
          <p:nvPr>
            <p:ph type="title"/>
          </p:nvPr>
        </p:nvSpPr>
        <p:spPr>
          <a:xfrm>
            <a:off x="8643193" y="489507"/>
            <a:ext cx="3091607" cy="1655483"/>
          </a:xfrm>
        </p:spPr>
        <p:txBody>
          <a:bodyPr vert="horz" lIns="91440" tIns="45720" rIns="91440" bIns="45720" rtlCol="0" anchor="b">
            <a:normAutofit/>
          </a:bodyPr>
          <a:lstStyle/>
          <a:p>
            <a:r>
              <a:rPr lang="en-US" sz="2500" b="1" i="0">
                <a:effectLst/>
              </a:rPr>
              <a:t>Appliances that need to be manually adjusted forwards</a:t>
            </a:r>
            <a:br>
              <a:rPr lang="en-US" sz="2500" b="1" i="0">
                <a:effectLst/>
              </a:rPr>
            </a:br>
            <a:endParaRPr lang="en-US" sz="2500"/>
          </a:p>
        </p:txBody>
      </p:sp>
      <p:pic>
        <p:nvPicPr>
          <p:cNvPr id="5" name="Picture Placeholder 4">
            <a:extLst>
              <a:ext uri="{FF2B5EF4-FFF2-40B4-BE49-F238E27FC236}">
                <a16:creationId xmlns:a16="http://schemas.microsoft.com/office/drawing/2014/main" id="{B41A65DE-0831-A4A6-9DB0-3EF35FA2EADD}"/>
              </a:ext>
            </a:extLst>
          </p:cNvPr>
          <p:cNvPicPr>
            <a:picLocks noGrp="1" noChangeAspect="1"/>
          </p:cNvPicPr>
          <p:nvPr>
            <p:ph type="pic" idx="1"/>
          </p:nvPr>
        </p:nvPicPr>
        <p:blipFill>
          <a:blip r:embed="rId2"/>
          <a:srcRect t="20157" r="-1" b="-1"/>
          <a:stretch/>
        </p:blipFill>
        <p:spPr>
          <a:xfrm>
            <a:off x="20" y="431"/>
            <a:ext cx="8115280" cy="6408311"/>
          </a:xfrm>
          <a:prstGeom prst="rect">
            <a:avLst/>
          </a:prstGeom>
        </p:spPr>
      </p:pic>
      <p:sp>
        <p:nvSpPr>
          <p:cNvPr id="4" name="Text Placeholder 3">
            <a:extLst>
              <a:ext uri="{FF2B5EF4-FFF2-40B4-BE49-F238E27FC236}">
                <a16:creationId xmlns:a16="http://schemas.microsoft.com/office/drawing/2014/main" id="{5F74FC3A-6C98-0CE2-5245-45EAEA37B44A}"/>
              </a:ext>
            </a:extLst>
          </p:cNvPr>
          <p:cNvSpPr>
            <a:spLocks noGrp="1"/>
          </p:cNvSpPr>
          <p:nvPr>
            <p:ph type="body" sz="half" idx="2"/>
          </p:nvPr>
        </p:nvSpPr>
        <p:spPr>
          <a:xfrm>
            <a:off x="8643193" y="2418408"/>
            <a:ext cx="2942813" cy="3540265"/>
          </a:xfrm>
        </p:spPr>
        <p:txBody>
          <a:bodyPr vert="horz" lIns="91440" tIns="45720" rIns="91440" bIns="45720" rtlCol="0">
            <a:normAutofit/>
          </a:bodyPr>
          <a:lstStyle/>
          <a:p>
            <a:pPr>
              <a:spcBef>
                <a:spcPts val="1200"/>
              </a:spcBef>
              <a:spcAft>
                <a:spcPts val="1200"/>
              </a:spcAft>
            </a:pPr>
            <a:r>
              <a:rPr lang="en-US" sz="1700" b="0" i="0" dirty="0">
                <a:effectLst/>
              </a:rPr>
              <a:t>These include analogue clocks, alarm clocks and watches, and appliances such as:</a:t>
            </a:r>
          </a:p>
          <a:p>
            <a:pPr indent="-228600">
              <a:spcBef>
                <a:spcPts val="1200"/>
              </a:spcBef>
              <a:spcAft>
                <a:spcPts val="1200"/>
              </a:spcAft>
              <a:buFont typeface="Arial" panose="020B0604020202020204" pitchFamily="34" charset="0"/>
              <a:buChar char="•"/>
            </a:pPr>
            <a:r>
              <a:rPr lang="en-US" sz="1700" b="0" i="0" dirty="0">
                <a:effectLst/>
              </a:rPr>
              <a:t>older central heating controls and hot-water timers</a:t>
            </a:r>
          </a:p>
          <a:p>
            <a:pPr indent="-228600">
              <a:spcBef>
                <a:spcPts val="1200"/>
              </a:spcBef>
              <a:spcAft>
                <a:spcPts val="1200"/>
              </a:spcAft>
              <a:buFont typeface="Arial" panose="020B0604020202020204" pitchFamily="34" charset="0"/>
              <a:buChar char="•"/>
            </a:pPr>
            <a:r>
              <a:rPr lang="en-US" sz="1700" b="0" i="0" dirty="0">
                <a:effectLst/>
              </a:rPr>
              <a:t>ovens and microwaves</a:t>
            </a:r>
          </a:p>
          <a:p>
            <a:pPr indent="-228600">
              <a:spcBef>
                <a:spcPts val="1200"/>
              </a:spcBef>
              <a:spcAft>
                <a:spcPts val="1200"/>
              </a:spcAft>
              <a:buFont typeface="Arial" panose="020B0604020202020204" pitchFamily="34" charset="0"/>
              <a:buChar char="•"/>
            </a:pPr>
            <a:r>
              <a:rPr lang="en-US" sz="1700" b="0" i="0" dirty="0">
                <a:effectLst/>
              </a:rPr>
              <a:t>car clocks (especially in older cars)</a:t>
            </a:r>
          </a:p>
          <a:p>
            <a:pPr indent="-228600">
              <a:buFont typeface="Arial" panose="020B0604020202020204" pitchFamily="34" charset="0"/>
              <a:buChar char="•"/>
            </a:pPr>
            <a:endParaRPr lang="en-US" sz="1700" dirty="0"/>
          </a:p>
        </p:txBody>
      </p:sp>
      <p:sp>
        <p:nvSpPr>
          <p:cNvPr id="12" name="Rectangle 11">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257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3" name="TextBox 2">
            <a:extLst>
              <a:ext uri="{FF2B5EF4-FFF2-40B4-BE49-F238E27FC236}">
                <a16:creationId xmlns:a16="http://schemas.microsoft.com/office/drawing/2014/main" id="{9C17E901-9FCD-0606-9C77-1AD63C38594F}"/>
              </a:ext>
            </a:extLst>
          </p:cNvPr>
          <p:cNvGraphicFramePr/>
          <p:nvPr>
            <p:extLst>
              <p:ext uri="{D42A27DB-BD31-4B8C-83A1-F6EECF244321}">
                <p14:modId xmlns:p14="http://schemas.microsoft.com/office/powerpoint/2010/main" val="502776787"/>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3092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a:extLst>
              <a:ext uri="{FF2B5EF4-FFF2-40B4-BE49-F238E27FC236}">
                <a16:creationId xmlns:a16="http://schemas.microsoft.com/office/drawing/2014/main" id="{EE5F4CFB-70AC-9919-937A-17F55AE8D6D7}"/>
              </a:ext>
            </a:extLst>
          </p:cNvPr>
          <p:cNvPicPr>
            <a:picLocks noChangeAspect="1"/>
          </p:cNvPicPr>
          <p:nvPr/>
        </p:nvPicPr>
        <p:blipFill>
          <a:blip r:embed="rId2">
            <a:alphaModFix amt="60000"/>
          </a:blip>
          <a:srcRect l="9039"/>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E398FA55-386B-B9C6-4C46-911EF50E6339}"/>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4800" b="1" i="0">
                <a:solidFill>
                  <a:srgbClr val="FFFFFF"/>
                </a:solidFill>
                <a:effectLst/>
              </a:rPr>
              <a:t>Adjust your bedtime a few nights beforehand</a:t>
            </a:r>
            <a:br>
              <a:rPr lang="en-US" sz="4800" b="1" i="0">
                <a:solidFill>
                  <a:srgbClr val="FFFFFF"/>
                </a:solidFill>
                <a:effectLst/>
              </a:rPr>
            </a:br>
            <a:endParaRPr lang="en-US" sz="4800">
              <a:solidFill>
                <a:srgbClr val="FFFFFF"/>
              </a:solidFill>
            </a:endParaRPr>
          </a:p>
        </p:txBody>
      </p:sp>
      <p:sp>
        <p:nvSpPr>
          <p:cNvPr id="3" name="Text Placeholder 2">
            <a:extLst>
              <a:ext uri="{FF2B5EF4-FFF2-40B4-BE49-F238E27FC236}">
                <a16:creationId xmlns:a16="http://schemas.microsoft.com/office/drawing/2014/main" id="{1BDB306A-0A26-FA38-01D1-7D24325396A7}"/>
              </a:ext>
            </a:extLst>
          </p:cNvPr>
          <p:cNvSpPr>
            <a:spLocks noGrp="1"/>
          </p:cNvSpPr>
          <p:nvPr>
            <p:ph type="body" idx="1"/>
          </p:nvPr>
        </p:nvSpPr>
        <p:spPr>
          <a:xfrm>
            <a:off x="1198181" y="3227832"/>
            <a:ext cx="9795637" cy="2507805"/>
          </a:xfrm>
        </p:spPr>
        <p:txBody>
          <a:bodyPr vert="horz" lIns="91440" tIns="45720" rIns="91440" bIns="45720" rtlCol="0">
            <a:normAutofit lnSpcReduction="10000"/>
          </a:bodyPr>
          <a:lstStyle/>
          <a:p>
            <a:pPr>
              <a:spcAft>
                <a:spcPts val="1200"/>
              </a:spcAft>
            </a:pPr>
            <a:r>
              <a:rPr lang="en-US" sz="1600" b="0" i="0" dirty="0">
                <a:solidFill>
                  <a:srgbClr val="FFFFFF"/>
                </a:solidFill>
                <a:effectLst/>
              </a:rPr>
              <a:t>Professor Foster says: 'If you typically already get enough sleep, having your sleep temporarily disrupted will be an irritation, but for those who are chronically sleep deprived or have chronic health conditions, it can be significantly worse.'</a:t>
            </a:r>
          </a:p>
          <a:p>
            <a:pPr>
              <a:spcAft>
                <a:spcPts val="1200"/>
              </a:spcAft>
            </a:pPr>
            <a:r>
              <a:rPr lang="en-US" sz="1600" b="0" i="0" dirty="0">
                <a:solidFill>
                  <a:srgbClr val="FFFFFF"/>
                </a:solidFill>
                <a:effectLst/>
              </a:rPr>
              <a:t>In the days running up to the clocks going forward, adjust your bedtime by about 10-15 minutes earlier each day (or half an hour each on the Friday and Saturday before the change) to help your body to adjust to the new schedule more gently.</a:t>
            </a:r>
          </a:p>
          <a:p>
            <a:pPr>
              <a:spcAft>
                <a:spcPts val="1200"/>
              </a:spcAft>
            </a:pPr>
            <a:r>
              <a:rPr lang="en-US" sz="1600" b="0" i="0" dirty="0">
                <a:solidFill>
                  <a:srgbClr val="FFFFFF"/>
                </a:solidFill>
                <a:effectLst/>
              </a:rPr>
              <a:t>Being anxious about not getting enough sleep can be counterproductive and stop you sleeping altogether, so don't panic – your body will adjust over time. </a:t>
            </a:r>
          </a:p>
          <a:p>
            <a:endParaRPr lang="en-US" sz="1300" dirty="0">
              <a:solidFill>
                <a:srgbClr val="FFFFFF"/>
              </a:solidFill>
            </a:endParaRPr>
          </a:p>
        </p:txBody>
      </p:sp>
    </p:spTree>
    <p:extLst>
      <p:ext uri="{BB962C8B-B14F-4D97-AF65-F5344CB8AC3E}">
        <p14:creationId xmlns:p14="http://schemas.microsoft.com/office/powerpoint/2010/main" val="3849307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a:extLst>
              <a:ext uri="{FF2B5EF4-FFF2-40B4-BE49-F238E27FC236}">
                <a16:creationId xmlns:a16="http://schemas.microsoft.com/office/drawing/2014/main" id="{AEBCEB0A-06E5-C084-3E98-394D51332C08}"/>
              </a:ext>
            </a:extLst>
          </p:cNvPr>
          <p:cNvPicPr>
            <a:picLocks noChangeAspect="1"/>
          </p:cNvPicPr>
          <p:nvPr/>
        </p:nvPicPr>
        <p:blipFill>
          <a:blip r:embed="rId2">
            <a:alphaModFix amt="60000"/>
          </a:blip>
          <a:srcRect l="626" r="8414"/>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EB2BE777-E168-40A8-7297-7328687B2168}"/>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5200" b="1" i="0">
                <a:solidFill>
                  <a:srgbClr val="FFFFFF"/>
                </a:solidFill>
                <a:effectLst/>
              </a:rPr>
              <a:t>Get out for a morning walk</a:t>
            </a:r>
            <a:br>
              <a:rPr lang="en-US" sz="5200" b="1" i="0">
                <a:solidFill>
                  <a:srgbClr val="FFFFFF"/>
                </a:solidFill>
                <a:effectLst/>
              </a:rPr>
            </a:br>
            <a:endParaRPr lang="en-US" sz="5200">
              <a:solidFill>
                <a:srgbClr val="FFFFFF"/>
              </a:solidFill>
            </a:endParaRPr>
          </a:p>
        </p:txBody>
      </p:sp>
      <p:sp>
        <p:nvSpPr>
          <p:cNvPr id="3" name="Text Placeholder 2">
            <a:extLst>
              <a:ext uri="{FF2B5EF4-FFF2-40B4-BE49-F238E27FC236}">
                <a16:creationId xmlns:a16="http://schemas.microsoft.com/office/drawing/2014/main" id="{48DA544C-C4B3-BD74-0B1E-BD29B921D9DE}"/>
              </a:ext>
            </a:extLst>
          </p:cNvPr>
          <p:cNvSpPr>
            <a:spLocks noGrp="1"/>
          </p:cNvSpPr>
          <p:nvPr>
            <p:ph type="body" idx="1"/>
          </p:nvPr>
        </p:nvSpPr>
        <p:spPr>
          <a:xfrm>
            <a:off x="1198181" y="3026664"/>
            <a:ext cx="9795637" cy="2541617"/>
          </a:xfrm>
        </p:spPr>
        <p:txBody>
          <a:bodyPr vert="horz" lIns="91440" tIns="45720" rIns="91440" bIns="45720" rtlCol="0">
            <a:normAutofit/>
          </a:bodyPr>
          <a:lstStyle/>
          <a:p>
            <a:pPr>
              <a:spcAft>
                <a:spcPts val="1200"/>
              </a:spcAft>
            </a:pPr>
            <a:r>
              <a:rPr lang="en-US" sz="1600" b="0" i="0" dirty="0">
                <a:solidFill>
                  <a:srgbClr val="FFFFFF"/>
                </a:solidFill>
                <a:effectLst/>
              </a:rPr>
              <a:t>Light hitting the back of your eyes, then sending it to the brain, is the most powerful regulator of your body clock, so although you may be tempted to sleep in on Sunday morning, getting out of the house for a walk in daylight first thing is one of the best things you can do.</a:t>
            </a:r>
          </a:p>
          <a:p>
            <a:pPr>
              <a:spcAft>
                <a:spcPts val="1200"/>
              </a:spcAft>
            </a:pPr>
            <a:r>
              <a:rPr lang="en-US" sz="1600" b="0" i="0" dirty="0">
                <a:solidFill>
                  <a:srgbClr val="FFFFFF"/>
                </a:solidFill>
                <a:effectLst/>
              </a:rPr>
              <a:t>You need relatively bright light, in the 100-1,000 lux range, for at least 30 minutes to properly shift your body clock to the new regime (domestic lighting is 100-200 lux, so not strong enough) and early in the day is best.</a:t>
            </a:r>
          </a:p>
          <a:p>
            <a:pPr>
              <a:spcAft>
                <a:spcPts val="1200"/>
              </a:spcAft>
            </a:pPr>
            <a:r>
              <a:rPr lang="en-US" sz="1600" b="0" i="0" dirty="0">
                <a:solidFill>
                  <a:srgbClr val="FFFFFF"/>
                </a:solidFill>
                <a:effectLst/>
              </a:rPr>
              <a:t>This will help you feel sleepier earlier, and an earlier bedtime will help you tank up on sleep. This applies to kids and pets too.</a:t>
            </a:r>
          </a:p>
          <a:p>
            <a:endParaRPr lang="en-US" sz="1300" dirty="0">
              <a:solidFill>
                <a:srgbClr val="FFFFFF"/>
              </a:solidFill>
            </a:endParaRPr>
          </a:p>
        </p:txBody>
      </p:sp>
    </p:spTree>
    <p:extLst>
      <p:ext uri="{BB962C8B-B14F-4D97-AF65-F5344CB8AC3E}">
        <p14:creationId xmlns:p14="http://schemas.microsoft.com/office/powerpoint/2010/main" val="990475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a:extLst>
              <a:ext uri="{FF2B5EF4-FFF2-40B4-BE49-F238E27FC236}">
                <a16:creationId xmlns:a16="http://schemas.microsoft.com/office/drawing/2014/main" id="{97050E51-F76F-1817-C7D9-D060B4404568}"/>
              </a:ext>
            </a:extLst>
          </p:cNvPr>
          <p:cNvPicPr>
            <a:picLocks noChangeAspect="1"/>
          </p:cNvPicPr>
          <p:nvPr/>
        </p:nvPicPr>
        <p:blipFill>
          <a:blip r:embed="rId2">
            <a:alphaModFix amt="60000"/>
          </a:blip>
          <a:srcRect l="7982" r="1058"/>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494082F0-47CF-7DB0-5C59-98FE10132500}"/>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5200" b="1" i="0">
                <a:solidFill>
                  <a:srgbClr val="FFFFFF"/>
                </a:solidFill>
                <a:effectLst/>
              </a:rPr>
              <a:t>Prep kids and teens</a:t>
            </a:r>
            <a:br>
              <a:rPr lang="en-US" sz="5200" b="1" i="0">
                <a:solidFill>
                  <a:srgbClr val="FFFFFF"/>
                </a:solidFill>
                <a:effectLst/>
              </a:rPr>
            </a:br>
            <a:endParaRPr lang="en-US" sz="5200">
              <a:solidFill>
                <a:srgbClr val="FFFFFF"/>
              </a:solidFill>
            </a:endParaRPr>
          </a:p>
        </p:txBody>
      </p:sp>
      <p:sp>
        <p:nvSpPr>
          <p:cNvPr id="3" name="Text Placeholder 2">
            <a:extLst>
              <a:ext uri="{FF2B5EF4-FFF2-40B4-BE49-F238E27FC236}">
                <a16:creationId xmlns:a16="http://schemas.microsoft.com/office/drawing/2014/main" id="{A15E2C57-4455-9CB7-4BEE-F23535487466}"/>
              </a:ext>
            </a:extLst>
          </p:cNvPr>
          <p:cNvSpPr>
            <a:spLocks noGrp="1"/>
          </p:cNvSpPr>
          <p:nvPr>
            <p:ph type="body" idx="1"/>
          </p:nvPr>
        </p:nvSpPr>
        <p:spPr>
          <a:xfrm>
            <a:off x="1198181" y="3319272"/>
            <a:ext cx="9795637" cy="2523329"/>
          </a:xfrm>
        </p:spPr>
        <p:txBody>
          <a:bodyPr vert="horz" lIns="91440" tIns="45720" rIns="91440" bIns="45720" rtlCol="0">
            <a:normAutofit/>
          </a:bodyPr>
          <a:lstStyle/>
          <a:p>
            <a:pPr>
              <a:spcAft>
                <a:spcPts val="1200"/>
              </a:spcAft>
            </a:pPr>
            <a:r>
              <a:rPr lang="en-US" sz="1600" b="0" i="0" dirty="0">
                <a:solidFill>
                  <a:srgbClr val="FFFFFF"/>
                </a:solidFill>
                <a:effectLst/>
              </a:rPr>
              <a:t>Children young enough to be put to bed by you can follow the same pattern that you do, moving their bedtime by a few minutes each night. Blackout curtains or blinds will help ensure that lighter evenings don't keep them up.</a:t>
            </a:r>
          </a:p>
          <a:p>
            <a:pPr>
              <a:spcAft>
                <a:spcPts val="1200"/>
              </a:spcAft>
            </a:pPr>
            <a:r>
              <a:rPr lang="en-US" sz="1600" b="0" i="0" dirty="0">
                <a:solidFill>
                  <a:srgbClr val="FFFFFF"/>
                </a:solidFill>
                <a:effectLst/>
              </a:rPr>
              <a:t>Teenagers can be trickier, because they are biologically programmed to go to sleep later and wake up later (if allowed to!). Foster says it's worth trying to encourage them to switch off devices at least 30 minutes before bedtime, because studies have shown that late-night tech use increases brain alertness and delays sleep.</a:t>
            </a:r>
          </a:p>
          <a:p>
            <a:endParaRPr lang="en-US" sz="1500" dirty="0">
              <a:solidFill>
                <a:srgbClr val="FFFFFF"/>
              </a:solidFill>
            </a:endParaRPr>
          </a:p>
        </p:txBody>
      </p:sp>
    </p:spTree>
    <p:extLst>
      <p:ext uri="{BB962C8B-B14F-4D97-AF65-F5344CB8AC3E}">
        <p14:creationId xmlns:p14="http://schemas.microsoft.com/office/powerpoint/2010/main" val="2062041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a:extLst>
              <a:ext uri="{FF2B5EF4-FFF2-40B4-BE49-F238E27FC236}">
                <a16:creationId xmlns:a16="http://schemas.microsoft.com/office/drawing/2014/main" id="{CCF3E1ED-6029-0FEA-719C-DA0C45818B4F}"/>
              </a:ext>
            </a:extLst>
          </p:cNvPr>
          <p:cNvPicPr>
            <a:picLocks noChangeAspect="1"/>
          </p:cNvPicPr>
          <p:nvPr/>
        </p:nvPicPr>
        <p:blipFill>
          <a:blip r:embed="rId2">
            <a:alphaModFix amt="60000"/>
          </a:blip>
          <a:srcRect t="374" r="-1" b="8010"/>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23AE1289-3FBD-1C31-4913-8CAED7538C58}"/>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5200" b="1" i="0" dirty="0">
                <a:solidFill>
                  <a:srgbClr val="FFFFFF"/>
                </a:solidFill>
                <a:effectLst/>
              </a:rPr>
              <a:t>Don't forget pets</a:t>
            </a:r>
            <a:br>
              <a:rPr lang="en-US" sz="5200" b="1" i="0" dirty="0">
                <a:solidFill>
                  <a:srgbClr val="FFFFFF"/>
                </a:solidFill>
                <a:effectLst/>
              </a:rPr>
            </a:br>
            <a:endParaRPr lang="en-US" sz="5200" dirty="0">
              <a:solidFill>
                <a:srgbClr val="FFFFFF"/>
              </a:solidFill>
            </a:endParaRPr>
          </a:p>
        </p:txBody>
      </p:sp>
      <p:sp>
        <p:nvSpPr>
          <p:cNvPr id="3" name="Text Placeholder 2">
            <a:extLst>
              <a:ext uri="{FF2B5EF4-FFF2-40B4-BE49-F238E27FC236}">
                <a16:creationId xmlns:a16="http://schemas.microsoft.com/office/drawing/2014/main" id="{0FE131D3-464F-7DA9-7958-CCA9ABE2251A}"/>
              </a:ext>
            </a:extLst>
          </p:cNvPr>
          <p:cNvSpPr>
            <a:spLocks noGrp="1"/>
          </p:cNvSpPr>
          <p:nvPr>
            <p:ph type="body" idx="1"/>
          </p:nvPr>
        </p:nvSpPr>
        <p:spPr>
          <a:xfrm>
            <a:off x="1198181" y="2880360"/>
            <a:ext cx="9795637" cy="2687921"/>
          </a:xfrm>
        </p:spPr>
        <p:txBody>
          <a:bodyPr vert="horz" lIns="91440" tIns="45720" rIns="91440" bIns="45720" rtlCol="0">
            <a:normAutofit fontScale="55000" lnSpcReduction="20000"/>
          </a:bodyPr>
          <a:lstStyle/>
          <a:p>
            <a:pPr>
              <a:spcAft>
                <a:spcPts val="1200"/>
              </a:spcAft>
            </a:pPr>
            <a:r>
              <a:rPr lang="en-US" sz="2900" b="0" i="0" dirty="0">
                <a:solidFill>
                  <a:srgbClr val="FFFFFF"/>
                </a:solidFill>
                <a:effectLst/>
              </a:rPr>
              <a:t>Youngsters aren't the only ones whose internal clock can be confused by the time difference: dogs rely on a routine in their daily lives, too, from mealtimes and walks to when they go to sleep for the night.</a:t>
            </a:r>
          </a:p>
          <a:p>
            <a:pPr>
              <a:spcAft>
                <a:spcPts val="1200"/>
              </a:spcAft>
            </a:pPr>
            <a:r>
              <a:rPr lang="en-US" sz="2900" b="0" i="0" dirty="0">
                <a:solidFill>
                  <a:srgbClr val="FFFFFF"/>
                </a:solidFill>
                <a:effectLst/>
              </a:rPr>
              <a:t>Chloe Jackson, canine behavior and training manager at </a:t>
            </a:r>
            <a:r>
              <a:rPr lang="en-US" sz="2900" b="0" i="0" u="none" strike="noStrike" dirty="0">
                <a:solidFill>
                  <a:srgbClr val="FFFFFF"/>
                </a:solidFill>
                <a:effectLst/>
                <a:hlinkClick r:id="rId3"/>
              </a:rPr>
              <a:t>Battersea dog and cat rehoming centre</a:t>
            </a:r>
            <a:r>
              <a:rPr lang="en-US" sz="2900" b="0" i="0" dirty="0">
                <a:solidFill>
                  <a:srgbClr val="FFFFFF"/>
                </a:solidFill>
                <a:effectLst/>
              </a:rPr>
              <a:t>, says: 'Things that can have an impact on your pet’s routine, from major events such as a change in shift patterns to more minor events such as clocks changing, can be confusing and stressful for them.'</a:t>
            </a:r>
          </a:p>
          <a:p>
            <a:pPr>
              <a:spcAft>
                <a:spcPts val="1200"/>
              </a:spcAft>
            </a:pPr>
            <a:r>
              <a:rPr lang="en-US" sz="2900" b="0" i="0" dirty="0">
                <a:solidFill>
                  <a:srgbClr val="FFFFFF"/>
                </a:solidFill>
                <a:effectLst/>
              </a:rPr>
              <a:t>To help minimise disruption to their routine, try to adjust their feeding time and bedtime gradually over a few days before the clocks change – perhaps aligning them to changes to your own routine – and take them out for a morning walk on Sunday to reset their circadian system, too.</a:t>
            </a:r>
          </a:p>
          <a:p>
            <a:endParaRPr lang="en-US" sz="1100" dirty="0">
              <a:solidFill>
                <a:srgbClr val="FFFFFF"/>
              </a:solidFill>
            </a:endParaRPr>
          </a:p>
        </p:txBody>
      </p:sp>
    </p:spTree>
    <p:extLst>
      <p:ext uri="{BB962C8B-B14F-4D97-AF65-F5344CB8AC3E}">
        <p14:creationId xmlns:p14="http://schemas.microsoft.com/office/powerpoint/2010/main" val="2316804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a:extLst>
              <a:ext uri="{FF2B5EF4-FFF2-40B4-BE49-F238E27FC236}">
                <a16:creationId xmlns:a16="http://schemas.microsoft.com/office/drawing/2014/main" id="{B6DE593F-E9F2-06BF-DB14-8D27886B6892}"/>
              </a:ext>
            </a:extLst>
          </p:cNvPr>
          <p:cNvPicPr>
            <a:picLocks noChangeAspect="1"/>
          </p:cNvPicPr>
          <p:nvPr/>
        </p:nvPicPr>
        <p:blipFill>
          <a:blip r:embed="rId2">
            <a:alphaModFix amt="60000"/>
          </a:blip>
          <a:srcRect l="4587" r="4453"/>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F2DF3C2C-70C7-C77C-8DD9-4F94125BEEB1}"/>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5200" b="1" i="0">
                <a:solidFill>
                  <a:srgbClr val="FFFFFF"/>
                </a:solidFill>
                <a:effectLst/>
              </a:rPr>
              <a:t>Don't nap too much to catch up</a:t>
            </a:r>
            <a:br>
              <a:rPr lang="en-US" sz="5200" b="1" i="0">
                <a:solidFill>
                  <a:srgbClr val="FFFFFF"/>
                </a:solidFill>
                <a:effectLst/>
              </a:rPr>
            </a:br>
            <a:endParaRPr lang="en-US" sz="5200">
              <a:solidFill>
                <a:srgbClr val="FFFFFF"/>
              </a:solidFill>
            </a:endParaRPr>
          </a:p>
        </p:txBody>
      </p:sp>
      <p:sp>
        <p:nvSpPr>
          <p:cNvPr id="3" name="Text Placeholder 2">
            <a:extLst>
              <a:ext uri="{FF2B5EF4-FFF2-40B4-BE49-F238E27FC236}">
                <a16:creationId xmlns:a16="http://schemas.microsoft.com/office/drawing/2014/main" id="{C247384C-D202-98DF-8CB7-FE9E353C0B50}"/>
              </a:ext>
            </a:extLst>
          </p:cNvPr>
          <p:cNvSpPr>
            <a:spLocks noGrp="1"/>
          </p:cNvSpPr>
          <p:nvPr>
            <p:ph type="body" idx="1"/>
          </p:nvPr>
        </p:nvSpPr>
        <p:spPr>
          <a:xfrm>
            <a:off x="1198181" y="3526020"/>
            <a:ext cx="9795637" cy="2408435"/>
          </a:xfrm>
        </p:spPr>
        <p:txBody>
          <a:bodyPr vert="horz" lIns="91440" tIns="45720" rIns="91440" bIns="45720" rtlCol="0">
            <a:normAutofit/>
          </a:bodyPr>
          <a:lstStyle/>
          <a:p>
            <a:pPr>
              <a:spcAft>
                <a:spcPts val="1200"/>
              </a:spcAft>
            </a:pPr>
            <a:r>
              <a:rPr lang="en-US" sz="1600" b="0" i="0" dirty="0">
                <a:solidFill>
                  <a:srgbClr val="FFFFFF"/>
                </a:solidFill>
                <a:effectLst/>
              </a:rPr>
              <a:t>If you're struggling to keep your eyes open in the daytime following the time change, grab a nap if you can, but limit it to 20 minutes max or you'll potentially fall into a deeper sleep and feel even more groggy and less alert when you wake up.</a:t>
            </a:r>
          </a:p>
          <a:p>
            <a:pPr>
              <a:spcAft>
                <a:spcPts val="1200"/>
              </a:spcAft>
            </a:pPr>
            <a:r>
              <a:rPr lang="en-US" sz="1600" b="0" i="0" dirty="0">
                <a:solidFill>
                  <a:srgbClr val="FFFFFF"/>
                </a:solidFill>
                <a:effectLst/>
              </a:rPr>
              <a:t>Napping too close to bedtime should be avoided, too, as this can reduce your body's drive to sleep at the correct time, resulting in a vicious cycle (napping late, falling asleep late, being tired the next day, on repeat) that leaves your body clock out of sync with everybody else. Aim to ensure any nap is more than six hours before bedtime.</a:t>
            </a:r>
          </a:p>
          <a:p>
            <a:endParaRPr lang="en-US" sz="1500" dirty="0">
              <a:solidFill>
                <a:srgbClr val="FFFFFF"/>
              </a:solidFill>
            </a:endParaRPr>
          </a:p>
        </p:txBody>
      </p:sp>
    </p:spTree>
    <p:extLst>
      <p:ext uri="{BB962C8B-B14F-4D97-AF65-F5344CB8AC3E}">
        <p14:creationId xmlns:p14="http://schemas.microsoft.com/office/powerpoint/2010/main" val="1577483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a:extLst>
              <a:ext uri="{FF2B5EF4-FFF2-40B4-BE49-F238E27FC236}">
                <a16:creationId xmlns:a16="http://schemas.microsoft.com/office/drawing/2014/main" id="{501EDEB2-1CF6-648A-CD34-06ECB92CA072}"/>
              </a:ext>
            </a:extLst>
          </p:cNvPr>
          <p:cNvPicPr>
            <a:picLocks noChangeAspect="1"/>
          </p:cNvPicPr>
          <p:nvPr/>
        </p:nvPicPr>
        <p:blipFill>
          <a:blip r:embed="rId2">
            <a:alphaModFix amt="60000"/>
          </a:blip>
          <a:srcRect l="2921" r="6118"/>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AD8119B2-8B4F-DCD1-D8D0-A2FA5F07DD82}"/>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5200" b="1" i="0" dirty="0">
                <a:solidFill>
                  <a:srgbClr val="FFFFFF"/>
                </a:solidFill>
                <a:effectLst/>
              </a:rPr>
              <a:t>Check your medication</a:t>
            </a:r>
            <a:br>
              <a:rPr lang="en-US" sz="5200" b="1" i="0" dirty="0">
                <a:solidFill>
                  <a:srgbClr val="FFFFFF"/>
                </a:solidFill>
                <a:effectLst/>
              </a:rPr>
            </a:br>
            <a:endParaRPr lang="en-US" sz="5200" dirty="0">
              <a:solidFill>
                <a:srgbClr val="FFFFFF"/>
              </a:solidFill>
            </a:endParaRPr>
          </a:p>
        </p:txBody>
      </p:sp>
      <p:sp>
        <p:nvSpPr>
          <p:cNvPr id="3" name="Text Placeholder 2">
            <a:extLst>
              <a:ext uri="{FF2B5EF4-FFF2-40B4-BE49-F238E27FC236}">
                <a16:creationId xmlns:a16="http://schemas.microsoft.com/office/drawing/2014/main" id="{A75847CA-8640-6720-1262-9E2A183068CB}"/>
              </a:ext>
            </a:extLst>
          </p:cNvPr>
          <p:cNvSpPr>
            <a:spLocks noGrp="1"/>
          </p:cNvSpPr>
          <p:nvPr>
            <p:ph type="body" idx="1"/>
          </p:nvPr>
        </p:nvSpPr>
        <p:spPr>
          <a:xfrm>
            <a:off x="1198181" y="3526020"/>
            <a:ext cx="9795637" cy="2646180"/>
          </a:xfrm>
        </p:spPr>
        <p:txBody>
          <a:bodyPr vert="horz" lIns="91440" tIns="45720" rIns="91440" bIns="45720" rtlCol="0">
            <a:normAutofit/>
          </a:bodyPr>
          <a:lstStyle/>
          <a:p>
            <a:pPr>
              <a:spcAft>
                <a:spcPts val="1200"/>
              </a:spcAft>
            </a:pPr>
            <a:r>
              <a:rPr lang="en-US" sz="1600" b="0" i="0" dirty="0">
                <a:solidFill>
                  <a:srgbClr val="FFFFFF"/>
                </a:solidFill>
                <a:effectLst/>
              </a:rPr>
              <a:t>Some prescription medication needs to be taken a certain way to make sure it is safe or works effectively, such as taking it at the same time each day: for example, the 'mini' (progesterone-only) pill and some drugs used for treating high blood pressure, epilepsy and Parkinson's.</a:t>
            </a:r>
          </a:p>
          <a:p>
            <a:pPr>
              <a:spcAft>
                <a:spcPts val="1200"/>
              </a:spcAft>
            </a:pPr>
            <a:r>
              <a:rPr lang="en-US" sz="1600" b="0" i="0" dirty="0">
                <a:solidFill>
                  <a:srgbClr val="FFFFFF"/>
                </a:solidFill>
                <a:effectLst/>
              </a:rPr>
              <a:t>Don't worry too much, though. Wing Tang, head of professional standards at the Royal Pharmaceutical Society, says they wouldn't typically expect the clocks going forward to have a great impact on people taking regular medicines.</a:t>
            </a:r>
          </a:p>
          <a:p>
            <a:pPr>
              <a:spcAft>
                <a:spcPts val="1200"/>
              </a:spcAft>
            </a:pPr>
            <a:r>
              <a:rPr lang="en-US" sz="1600" b="0" i="0" dirty="0">
                <a:solidFill>
                  <a:srgbClr val="FFFFFF"/>
                </a:solidFill>
                <a:effectLst/>
              </a:rPr>
              <a:t>It's worth ensuring you're on top of any drugs that can make you sleepy and are taken ahead of bedtime, such as </a:t>
            </a:r>
            <a:r>
              <a:rPr lang="en-US" sz="1600" b="0" i="0" dirty="0" err="1">
                <a:solidFill>
                  <a:srgbClr val="FFFFFF"/>
                </a:solidFill>
                <a:effectLst/>
              </a:rPr>
              <a:t>amytriptyline</a:t>
            </a:r>
            <a:r>
              <a:rPr lang="en-US" sz="1600" b="0" i="0" dirty="0">
                <a:solidFill>
                  <a:srgbClr val="FFFFFF"/>
                </a:solidFill>
                <a:effectLst/>
              </a:rPr>
              <a:t> for migraines. Setting an alarm to remind you to take them can help you keep on track.</a:t>
            </a:r>
          </a:p>
          <a:p>
            <a:endParaRPr lang="en-US" sz="1100" dirty="0">
              <a:solidFill>
                <a:srgbClr val="FFFFFF"/>
              </a:solidFill>
            </a:endParaRPr>
          </a:p>
        </p:txBody>
      </p:sp>
    </p:spTree>
    <p:extLst>
      <p:ext uri="{BB962C8B-B14F-4D97-AF65-F5344CB8AC3E}">
        <p14:creationId xmlns:p14="http://schemas.microsoft.com/office/powerpoint/2010/main" val="21617791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4" name="Picture 3">
            <a:extLst>
              <a:ext uri="{FF2B5EF4-FFF2-40B4-BE49-F238E27FC236}">
                <a16:creationId xmlns:a16="http://schemas.microsoft.com/office/drawing/2014/main" id="{4FEA6B0D-B690-9D61-E58B-C66BD7E5E1D5}"/>
              </a:ext>
            </a:extLst>
          </p:cNvPr>
          <p:cNvPicPr>
            <a:picLocks noChangeAspect="1"/>
          </p:cNvPicPr>
          <p:nvPr/>
        </p:nvPicPr>
        <p:blipFill>
          <a:blip r:embed="rId2">
            <a:alphaModFix amt="60000"/>
          </a:blip>
          <a:srcRect r="9040"/>
          <a:stretch/>
        </p:blipFill>
        <p:spPr>
          <a:xfrm>
            <a:off x="187388" y="182880"/>
            <a:ext cx="11824481" cy="6499784"/>
          </a:xfrm>
          <a:prstGeom prst="rect">
            <a:avLst/>
          </a:prstGeom>
        </p:spPr>
      </p:pic>
      <p:sp>
        <p:nvSpPr>
          <p:cNvPr id="2" name="Title 1">
            <a:extLst>
              <a:ext uri="{FF2B5EF4-FFF2-40B4-BE49-F238E27FC236}">
                <a16:creationId xmlns:a16="http://schemas.microsoft.com/office/drawing/2014/main" id="{C92F77B8-91A6-08C6-92C7-E34EED4208ED}"/>
              </a:ext>
            </a:extLst>
          </p:cNvPr>
          <p:cNvSpPr>
            <a:spLocks noGrp="1"/>
          </p:cNvSpPr>
          <p:nvPr>
            <p:ph type="title"/>
          </p:nvPr>
        </p:nvSpPr>
        <p:spPr>
          <a:xfrm>
            <a:off x="1198181" y="1122363"/>
            <a:ext cx="9795637" cy="2217158"/>
          </a:xfrm>
        </p:spPr>
        <p:txBody>
          <a:bodyPr vert="horz" lIns="91440" tIns="45720" rIns="91440" bIns="45720" rtlCol="0" anchor="b">
            <a:normAutofit/>
          </a:bodyPr>
          <a:lstStyle/>
          <a:p>
            <a:r>
              <a:rPr lang="en-US" sz="5200" b="1" i="0" dirty="0">
                <a:solidFill>
                  <a:srgbClr val="FFFFFF"/>
                </a:solidFill>
                <a:effectLst/>
              </a:rPr>
              <a:t>Get your house in order</a:t>
            </a:r>
            <a:br>
              <a:rPr lang="en-US" sz="5200" b="1" i="0" dirty="0">
                <a:solidFill>
                  <a:srgbClr val="FFFFFF"/>
                </a:solidFill>
                <a:effectLst/>
              </a:rPr>
            </a:br>
            <a:endParaRPr lang="en-US" sz="5200" dirty="0">
              <a:solidFill>
                <a:srgbClr val="FFFFFF"/>
              </a:solidFill>
            </a:endParaRPr>
          </a:p>
        </p:txBody>
      </p:sp>
      <p:sp>
        <p:nvSpPr>
          <p:cNvPr id="3" name="Text Placeholder 2">
            <a:extLst>
              <a:ext uri="{FF2B5EF4-FFF2-40B4-BE49-F238E27FC236}">
                <a16:creationId xmlns:a16="http://schemas.microsoft.com/office/drawing/2014/main" id="{6496D6B6-FB17-9DEE-B7B9-C244A2D07147}"/>
              </a:ext>
            </a:extLst>
          </p:cNvPr>
          <p:cNvSpPr>
            <a:spLocks noGrp="1"/>
          </p:cNvSpPr>
          <p:nvPr>
            <p:ph type="body" idx="1"/>
          </p:nvPr>
        </p:nvSpPr>
        <p:spPr>
          <a:xfrm>
            <a:off x="1198181" y="3526021"/>
            <a:ext cx="9795637" cy="2042260"/>
          </a:xfrm>
        </p:spPr>
        <p:txBody>
          <a:bodyPr vert="horz" lIns="91440" tIns="45720" rIns="91440" bIns="45720" rtlCol="0">
            <a:normAutofit/>
          </a:bodyPr>
          <a:lstStyle/>
          <a:p>
            <a:pPr>
              <a:spcAft>
                <a:spcPts val="1200"/>
              </a:spcAft>
            </a:pPr>
            <a:r>
              <a:rPr lang="en-US" sz="1600" b="0" i="0" dirty="0">
                <a:solidFill>
                  <a:srgbClr val="FFFFFF"/>
                </a:solidFill>
                <a:effectLst/>
              </a:rPr>
              <a:t>Even if you don't own an actual clock, your home is still likely to be full of them, whether it's on smartphones, computers or smartwatches, ovens, microwaves or boilers.</a:t>
            </a:r>
          </a:p>
          <a:p>
            <a:pPr>
              <a:spcAft>
                <a:spcPts val="1200"/>
              </a:spcAft>
            </a:pPr>
            <a:r>
              <a:rPr lang="en-US" sz="1600" b="0" i="0" dirty="0">
                <a:solidFill>
                  <a:srgbClr val="FFFFFF"/>
                </a:solidFill>
                <a:effectLst/>
              </a:rPr>
              <a:t>Many will change to the new time by themselves, while some appliances or older products will need to be manually adjusted – and if you don't do this you could add to your stress by not waking up on time or turning up late to appointments.</a:t>
            </a:r>
          </a:p>
          <a:p>
            <a:endParaRPr lang="en-US" sz="2000" dirty="0">
              <a:solidFill>
                <a:srgbClr val="FFFFFF"/>
              </a:solidFill>
            </a:endParaRPr>
          </a:p>
        </p:txBody>
      </p:sp>
    </p:spTree>
    <p:extLst>
      <p:ext uri="{BB962C8B-B14F-4D97-AF65-F5344CB8AC3E}">
        <p14:creationId xmlns:p14="http://schemas.microsoft.com/office/powerpoint/2010/main" val="4181206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2977FD8C71E49AEA0CE41276624FD" ma:contentTypeVersion="18" ma:contentTypeDescription="Create a new document." ma:contentTypeScope="" ma:versionID="1193de76fbb5d4e2021666eb3aec506e">
  <xsd:schema xmlns:xsd="http://www.w3.org/2001/XMLSchema" xmlns:xs="http://www.w3.org/2001/XMLSchema" xmlns:p="http://schemas.microsoft.com/office/2006/metadata/properties" xmlns:ns1="http://schemas.microsoft.com/sharepoint/v3" xmlns:ns2="6777060e-8e7d-427a-82ea-03308adec189" xmlns:ns3="ade81064-d5df-430a-84c6-ebc50dc55fba" targetNamespace="http://schemas.microsoft.com/office/2006/metadata/properties" ma:root="true" ma:fieldsID="ff17c2466538eb9e9d141b6ba69971a2" ns1:_="" ns2:_="" ns3:_="">
    <xsd:import namespace="http://schemas.microsoft.com/sharepoint/v3"/>
    <xsd:import namespace="6777060e-8e7d-427a-82ea-03308adec189"/>
    <xsd:import namespace="ade81064-d5df-430a-84c6-ebc50dc55fb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77060e-8e7d-427a-82ea-03308adec1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b73baaaa-a51e-4947-9b03-1de150fe5e18}" ma:internalName="TaxCatchAll" ma:showField="CatchAllData" ma:web="6777060e-8e7d-427a-82ea-03308adec18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de81064-d5df-430a-84c6-ebc50dc55fb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0fa5b73-c91b-4169-bfc8-b85bc92a646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DateTaken" ma:index="25"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6777060e-8e7d-427a-82ea-03308adec189" xsi:nil="true"/>
    <lcf76f155ced4ddcb4097134ff3c332f xmlns="ade81064-d5df-430a-84c6-ebc50dc55fb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E9E3CAD-6D06-4D31-9B82-7838B5F5191F}"/>
</file>

<file path=customXml/itemProps2.xml><?xml version="1.0" encoding="utf-8"?>
<ds:datastoreItem xmlns:ds="http://schemas.openxmlformats.org/officeDocument/2006/customXml" ds:itemID="{A8D7973E-836F-449F-A80D-FF162DD518B8}"/>
</file>

<file path=customXml/itemProps3.xml><?xml version="1.0" encoding="utf-8"?>
<ds:datastoreItem xmlns:ds="http://schemas.openxmlformats.org/officeDocument/2006/customXml" ds:itemID="{F265DC50-4A8D-4865-90C8-556D07BBBDE9}"/>
</file>

<file path=docProps/app.xml><?xml version="1.0" encoding="utf-8"?>
<Properties xmlns="http://schemas.openxmlformats.org/officeDocument/2006/extended-properties" xmlns:vt="http://schemas.openxmlformats.org/officeDocument/2006/docPropsVTypes">
  <TotalTime>11</TotalTime>
  <Words>1183</Words>
  <Application>Microsoft Office PowerPoint</Application>
  <PresentationFormat>Widescreen</PresentationFormat>
  <Paragraphs>41</Paragraphs>
  <Slides>11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Aptos</vt:lpstr>
      <vt:lpstr>Aptos Display</vt:lpstr>
      <vt:lpstr>Arial</vt:lpstr>
      <vt:lpstr>National2-Bold</vt:lpstr>
      <vt:lpstr>National2-Regular</vt:lpstr>
      <vt:lpstr>Office Theme</vt:lpstr>
      <vt:lpstr>How to spring-proof your health when the clocks go forward </vt:lpstr>
      <vt:lpstr>PowerPoint Presentation</vt:lpstr>
      <vt:lpstr>Adjust your bedtime a few nights beforehand </vt:lpstr>
      <vt:lpstr>Get out for a morning walk </vt:lpstr>
      <vt:lpstr>Prep kids and teens </vt:lpstr>
      <vt:lpstr>Don't forget pets </vt:lpstr>
      <vt:lpstr>Don't nap too much to catch up </vt:lpstr>
      <vt:lpstr>Check your medication </vt:lpstr>
      <vt:lpstr>Get your house in order </vt:lpstr>
      <vt:lpstr>Appliances that change by themselves </vt:lpstr>
      <vt:lpstr>Appliances that need to be manually adjusted forwards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Heggie, Debbie</dc:creator>
  <cp:lastModifiedBy>Heggie, Debbie</cp:lastModifiedBy>
  <cp:revision>1</cp:revision>
  <dcterms:created xsi:type="dcterms:W3CDTF">2025-02-24T17:16:52Z</dcterms:created>
  <dcterms:modified xsi:type="dcterms:W3CDTF">2025-02-24T17:44:50Z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bbdab50-b622-4a89-b2f3-2dc9b27fe77a_Enabled">
    <vt:lpwstr>true</vt:lpwstr>
  </property>
  <property fmtid="{D5CDD505-2E9C-101B-9397-08002B2CF9AE}" pid="3" name="MSIP_Label_4bbdab50-b622-4a89-b2f3-2dc9b27fe77a_SetDate">
    <vt:lpwstr>2025-02-24T17:33:36Z</vt:lpwstr>
  </property>
  <property fmtid="{D5CDD505-2E9C-101B-9397-08002B2CF9AE}" pid="4" name="MSIP_Label_4bbdab50-b622-4a89-b2f3-2dc9b27fe77a_Method">
    <vt:lpwstr>Privileged</vt:lpwstr>
  </property>
  <property fmtid="{D5CDD505-2E9C-101B-9397-08002B2CF9AE}" pid="5" name="MSIP_Label_4bbdab50-b622-4a89-b2f3-2dc9b27fe77a_Name">
    <vt:lpwstr>4bbdab50-b622-4a89-b2f3-2dc9b27fe77a</vt:lpwstr>
  </property>
  <property fmtid="{D5CDD505-2E9C-101B-9397-08002B2CF9AE}" pid="6" name="MSIP_Label_4bbdab50-b622-4a89-b2f3-2dc9b27fe77a_SiteId">
    <vt:lpwstr>953b0f83-1ce6-45c3-82c9-1d847e372339</vt:lpwstr>
  </property>
  <property fmtid="{D5CDD505-2E9C-101B-9397-08002B2CF9AE}" pid="7" name="MSIP_Label_4bbdab50-b622-4a89-b2f3-2dc9b27fe77a_ActionId">
    <vt:lpwstr>3681af48-8864-41bb-a8fc-9dbe064e3724</vt:lpwstr>
  </property>
  <property fmtid="{D5CDD505-2E9C-101B-9397-08002B2CF9AE}" pid="8" name="MSIP_Label_4bbdab50-b622-4a89-b2f3-2dc9b27fe77a_ContentBits">
    <vt:lpwstr>0</vt:lpwstr>
  </property>
  <property fmtid="{D5CDD505-2E9C-101B-9397-08002B2CF9AE}" pid="9" name="MSIP_Label_4bbdab50-b622-4a89-b2f3-2dc9b27fe77a_Tag">
    <vt:lpwstr>10, 0, 1, 1</vt:lpwstr>
  </property>
  <property fmtid="{D5CDD505-2E9C-101B-9397-08002B2CF9AE}" pid="10" name="ContentTypeId">
    <vt:lpwstr>0x01010054E2977FD8C71E49AEA0CE41276624FD</vt:lpwstr>
  </property>
</Properties>
</file>